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1"/>
  </p:notesMasterIdLst>
  <p:sldIdLst>
    <p:sldId id="256" r:id="rId2"/>
    <p:sldId id="257" r:id="rId3"/>
    <p:sldId id="259" r:id="rId4"/>
    <p:sldId id="280" r:id="rId5"/>
    <p:sldId id="260" r:id="rId6"/>
    <p:sldId id="261" r:id="rId7"/>
    <p:sldId id="262" r:id="rId8"/>
    <p:sldId id="318" r:id="rId9"/>
    <p:sldId id="320" r:id="rId10"/>
    <p:sldId id="319" r:id="rId11"/>
    <p:sldId id="258" r:id="rId12"/>
    <p:sldId id="263" r:id="rId13"/>
    <p:sldId id="269" r:id="rId14"/>
    <p:sldId id="270" r:id="rId15"/>
    <p:sldId id="271" r:id="rId16"/>
    <p:sldId id="266" r:id="rId17"/>
    <p:sldId id="264" r:id="rId18"/>
    <p:sldId id="265" r:id="rId19"/>
    <p:sldId id="267" r:id="rId20"/>
    <p:sldId id="321" r:id="rId21"/>
    <p:sldId id="322" r:id="rId22"/>
    <p:sldId id="317" r:id="rId23"/>
    <p:sldId id="325" r:id="rId24"/>
    <p:sldId id="272" r:id="rId25"/>
    <p:sldId id="273" r:id="rId26"/>
    <p:sldId id="274" r:id="rId27"/>
    <p:sldId id="324" r:id="rId28"/>
    <p:sldId id="279" r:id="rId29"/>
    <p:sldId id="32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p:cViewPr>
        <p:scale>
          <a:sx n="50" d="100"/>
          <a:sy n="50" d="100"/>
        </p:scale>
        <p:origin x="-3384" y="-118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172557-8D54-46C3-8A08-99060F112F0B}" type="datetimeFigureOut">
              <a:rPr lang="en-US" smtClean="0"/>
              <a:t>3/25/2016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3D6A29-88AD-43F5-9438-41653ECAF946}" type="slidenum">
              <a:rPr lang="en-US" smtClean="0"/>
              <a:t>‹#›</a:t>
            </a:fld>
            <a:endParaRPr lang="en-US"/>
          </a:p>
        </p:txBody>
      </p:sp>
    </p:spTree>
    <p:extLst>
      <p:ext uri="{BB962C8B-B14F-4D97-AF65-F5344CB8AC3E}">
        <p14:creationId xmlns:p14="http://schemas.microsoft.com/office/powerpoint/2010/main" val="2272351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airways are anatomically more prone to develop obstruction than others. On physical examination, these patients may have certain physical traits associated with a difficulty airway, </a:t>
            </a:r>
          </a:p>
          <a:p>
            <a:r>
              <a:rPr lang="en-US" sz="1200" dirty="0" smtClean="0"/>
              <a:t>Obesity of the head and neck</a:t>
            </a:r>
          </a:p>
          <a:p>
            <a:r>
              <a:rPr lang="en-US" sz="1200" dirty="0" smtClean="0"/>
              <a:t>Short distance between the </a:t>
            </a:r>
            <a:r>
              <a:rPr lang="en-US" sz="1200" dirty="0" err="1" smtClean="0"/>
              <a:t>mentum</a:t>
            </a:r>
            <a:r>
              <a:rPr lang="en-US" sz="1200" dirty="0" smtClean="0"/>
              <a:t> of the chin and thyroid cartilage (&lt; 3 ordinary finger breadths) when the head and neck are fully extended</a:t>
            </a:r>
          </a:p>
          <a:p>
            <a:r>
              <a:rPr lang="en-US" sz="1200" dirty="0" smtClean="0"/>
              <a:t>a small mouth opening (&lt; 3 cm in adults</a:t>
            </a:r>
          </a:p>
          <a:p>
            <a:r>
              <a:rPr lang="en-US" sz="1200" dirty="0" smtClean="0"/>
              <a:t> A large tongue.[16,20,</a:t>
            </a:r>
          </a:p>
          <a:p>
            <a:r>
              <a:rPr lang="en-US" sz="1200" dirty="0" smtClean="0"/>
              <a:t>Obesity of the head and neck</a:t>
            </a:r>
          </a:p>
          <a:p>
            <a:r>
              <a:rPr lang="en-US" sz="1200" dirty="0" smtClean="0"/>
              <a:t>Short distance between the </a:t>
            </a:r>
            <a:r>
              <a:rPr lang="en-US" sz="1200" dirty="0" err="1" smtClean="0"/>
              <a:t>mentum</a:t>
            </a:r>
            <a:r>
              <a:rPr lang="en-US" sz="1200" dirty="0" smtClean="0"/>
              <a:t> of the chin and thyroid cartilage (&lt; 3 ordinary finger breadths) when the head and neck are fully extended</a:t>
            </a:r>
          </a:p>
          <a:p>
            <a:r>
              <a:rPr lang="en-US" sz="1200" dirty="0" smtClean="0"/>
              <a:t>a small mouth opening (&lt; 3 cm in adults</a:t>
            </a:r>
          </a:p>
          <a:p>
            <a:r>
              <a:rPr lang="en-US" sz="1200" dirty="0" smtClean="0"/>
              <a:t> A large tongue.[16,20,</a:t>
            </a:r>
          </a:p>
          <a:p>
            <a:endParaRPr lang="en-US" dirty="0"/>
          </a:p>
        </p:txBody>
      </p:sp>
      <p:sp>
        <p:nvSpPr>
          <p:cNvPr id="4" name="Slide Number Placeholder 3"/>
          <p:cNvSpPr>
            <a:spLocks noGrp="1"/>
          </p:cNvSpPr>
          <p:nvPr>
            <p:ph type="sldNum" sz="quarter" idx="10"/>
          </p:nvPr>
        </p:nvSpPr>
        <p:spPr/>
        <p:txBody>
          <a:bodyPr/>
          <a:lstStyle/>
          <a:p>
            <a:fld id="{29F5AC7D-07E9-4781-B619-5347AE3319F7}"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important concept that is absolutely critical for </a:t>
            </a:r>
            <a:r>
              <a:rPr lang="en-US" dirty="0" err="1" smtClean="0"/>
              <a:t>nonanesthesiologists</a:t>
            </a:r>
            <a:r>
              <a:rPr lang="en-US" dirty="0" smtClean="0"/>
              <a:t> to understand thoroughly is the sedation continuum. The key point is that patients can move quickly between the different states or actually skip states of sedation. One major goal of the continuum is to distinguish clearly between moderate sedation and the more dangerous state of deep sedation. Further, if the patient unexpectedly enters the state of deep sedation, the clinician must be able to recognize the change and act quickly to bring the patient back to the state of moderate sedation.</a:t>
            </a:r>
            <a:r>
              <a:rPr lang="en-US" baseline="30000" dirty="0" smtClean="0"/>
              <a:t>[16]</a:t>
            </a:r>
            <a:endParaRPr lang="en-US" dirty="0"/>
          </a:p>
        </p:txBody>
      </p:sp>
      <p:sp>
        <p:nvSpPr>
          <p:cNvPr id="4" name="Slide Number Placeholder 3"/>
          <p:cNvSpPr>
            <a:spLocks noGrp="1"/>
          </p:cNvSpPr>
          <p:nvPr>
            <p:ph type="sldNum" sz="quarter" idx="10"/>
          </p:nvPr>
        </p:nvSpPr>
        <p:spPr/>
        <p:txBody>
          <a:bodyPr/>
          <a:lstStyle/>
          <a:p>
            <a:fld id="{29F5AC7D-07E9-4781-B619-5347AE3319F7}"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F5AC7D-07E9-4781-B619-5347AE3319F7}"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increasing levels of CO</a:t>
            </a:r>
            <a:r>
              <a:rPr lang="en-US" baseline="-25000" dirty="0" smtClean="0"/>
              <a:t>2</a:t>
            </a:r>
            <a:r>
              <a:rPr lang="en-US" dirty="0" smtClean="0"/>
              <a:t> detected by the respiratory control center in the brainstem cause a substantial increase in minute volume in </a:t>
            </a:r>
            <a:r>
              <a:rPr lang="en-US" dirty="0" err="1" smtClean="0"/>
              <a:t>unsedated</a:t>
            </a:r>
            <a:r>
              <a:rPr lang="en-US" dirty="0" smtClean="0"/>
              <a:t> people.</a:t>
            </a:r>
            <a:r>
              <a:rPr lang="en-US" baseline="30000" dirty="0" smtClean="0"/>
              <a:t>[30]</a:t>
            </a:r>
            <a:r>
              <a:rPr lang="en-US" dirty="0" smtClean="0"/>
              <a:t> A PaCO</a:t>
            </a:r>
            <a:r>
              <a:rPr lang="en-US" baseline="-25000" dirty="0" smtClean="0"/>
              <a:t>2</a:t>
            </a:r>
            <a:r>
              <a:rPr lang="en-US" dirty="0" smtClean="0"/>
              <a:t> increase of just 10 mm Hg can increase the minute volume by more than 4-fold. Sedatives and </a:t>
            </a:r>
            <a:r>
              <a:rPr lang="en-US" dirty="0" err="1" smtClean="0"/>
              <a:t>opioids</a:t>
            </a:r>
            <a:r>
              <a:rPr lang="en-US" dirty="0" smtClean="0"/>
              <a:t> alter the response to CO</a:t>
            </a:r>
            <a:r>
              <a:rPr lang="en-US" baseline="-25000" dirty="0" smtClean="0"/>
              <a:t>2</a:t>
            </a:r>
            <a:r>
              <a:rPr lang="en-US" dirty="0" smtClean="0"/>
              <a:t> such that minute ventilation is substantially less than expected for a given PaCO</a:t>
            </a:r>
            <a:r>
              <a:rPr lang="en-US" baseline="-25000" dirty="0" smtClean="0"/>
              <a:t>2</a:t>
            </a:r>
            <a:r>
              <a:rPr lang="en-US" dirty="0" smtClean="0"/>
              <a:t>. The "sedated curve" in this same figure shows that sedatives grossly blunt the increased minute volume responses to rising CO</a:t>
            </a:r>
            <a:r>
              <a:rPr lang="en-US" baseline="-25000" dirty="0" smtClean="0"/>
              <a:t>2</a:t>
            </a:r>
            <a:r>
              <a:rPr lang="en-US" dirty="0" smtClean="0"/>
              <a:t>.</a:t>
            </a:r>
            <a:endParaRPr lang="en-US" dirty="0"/>
          </a:p>
        </p:txBody>
      </p:sp>
      <p:sp>
        <p:nvSpPr>
          <p:cNvPr id="4" name="Slide Number Placeholder 3"/>
          <p:cNvSpPr>
            <a:spLocks noGrp="1"/>
          </p:cNvSpPr>
          <p:nvPr>
            <p:ph type="sldNum" sz="quarter" idx="10"/>
          </p:nvPr>
        </p:nvSpPr>
        <p:spPr/>
        <p:txBody>
          <a:bodyPr/>
          <a:lstStyle/>
          <a:p>
            <a:fld id="{29F5AC7D-07E9-4781-B619-5347AE3319F7}"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FDEDA1C1-F47A-41B0-97ED-C15055355463}" type="datetimeFigureOut">
              <a:rPr lang="en-US" smtClean="0"/>
              <a:t>3/25/2016</a:t>
            </a:fld>
            <a:endParaRPr lang="en-US"/>
          </a:p>
        </p:txBody>
      </p:sp>
      <p:sp>
        <p:nvSpPr>
          <p:cNvPr id="16" name="Slide Number Placeholder 15"/>
          <p:cNvSpPr>
            <a:spLocks noGrp="1"/>
          </p:cNvSpPr>
          <p:nvPr>
            <p:ph type="sldNum" sz="quarter" idx="11"/>
          </p:nvPr>
        </p:nvSpPr>
        <p:spPr/>
        <p:txBody>
          <a:bodyPr/>
          <a:lstStyle/>
          <a:p>
            <a:fld id="{12F61256-C412-4727-AEDA-198C365D797D}"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DA1C1-F47A-41B0-97ED-C15055355463}" type="datetimeFigureOut">
              <a:rPr lang="en-US" smtClean="0"/>
              <a:t>3/25/2016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61256-C412-4727-AEDA-198C365D79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EDA1C1-F47A-41B0-97ED-C15055355463}" type="datetimeFigureOut">
              <a:rPr lang="en-US" smtClean="0"/>
              <a:t>3/25/2016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61256-C412-4727-AEDA-198C365D797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FDEDA1C1-F47A-41B0-97ED-C15055355463}" type="datetimeFigureOut">
              <a:rPr lang="en-US" smtClean="0"/>
              <a:t>3/25/2016</a:t>
            </a:fld>
            <a:endParaRPr lang="en-US"/>
          </a:p>
        </p:txBody>
      </p:sp>
      <p:sp>
        <p:nvSpPr>
          <p:cNvPr id="15" name="Slide Number Placeholder 14"/>
          <p:cNvSpPr>
            <a:spLocks noGrp="1"/>
          </p:cNvSpPr>
          <p:nvPr>
            <p:ph type="sldNum" sz="quarter" idx="11"/>
          </p:nvPr>
        </p:nvSpPr>
        <p:spPr/>
        <p:txBody>
          <a:bodyPr/>
          <a:lstStyle/>
          <a:p>
            <a:fld id="{12F61256-C412-4727-AEDA-198C365D797D}"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FDEDA1C1-F47A-41B0-97ED-C15055355463}" type="datetimeFigureOut">
              <a:rPr lang="en-US" smtClean="0"/>
              <a:t>3/25/2016</a:t>
            </a:fld>
            <a:endParaRPr lang="en-US"/>
          </a:p>
        </p:txBody>
      </p:sp>
      <p:sp>
        <p:nvSpPr>
          <p:cNvPr id="13" name="Slide Number Placeholder 12"/>
          <p:cNvSpPr>
            <a:spLocks noGrp="1"/>
          </p:cNvSpPr>
          <p:nvPr>
            <p:ph type="sldNum" sz="quarter" idx="11"/>
          </p:nvPr>
        </p:nvSpPr>
        <p:spPr/>
        <p:txBody>
          <a:bodyPr/>
          <a:lstStyle/>
          <a:p>
            <a:fld id="{12F61256-C412-4727-AEDA-198C365D797D}"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DEDA1C1-F47A-41B0-97ED-C15055355463}" type="datetimeFigureOut">
              <a:rPr lang="en-US" smtClean="0"/>
              <a:t>3/25/2016</a:t>
            </a:fld>
            <a:endParaRPr lang="en-US"/>
          </a:p>
        </p:txBody>
      </p:sp>
      <p:sp>
        <p:nvSpPr>
          <p:cNvPr id="9" name="Slide Number Placeholder 8"/>
          <p:cNvSpPr>
            <a:spLocks noGrp="1"/>
          </p:cNvSpPr>
          <p:nvPr>
            <p:ph type="sldNum" sz="quarter" idx="11"/>
          </p:nvPr>
        </p:nvSpPr>
        <p:spPr/>
        <p:txBody>
          <a:bodyPr/>
          <a:lstStyle/>
          <a:p>
            <a:fld id="{12F61256-C412-4727-AEDA-198C365D797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FDEDA1C1-F47A-41B0-97ED-C15055355463}" type="datetimeFigureOut">
              <a:rPr lang="en-US" smtClean="0"/>
              <a:t>3/25/2016</a:t>
            </a:fld>
            <a:endParaRPr lang="en-US"/>
          </a:p>
        </p:txBody>
      </p:sp>
      <p:sp>
        <p:nvSpPr>
          <p:cNvPr id="15" name="Slide Number Placeholder 14"/>
          <p:cNvSpPr>
            <a:spLocks noGrp="1"/>
          </p:cNvSpPr>
          <p:nvPr>
            <p:ph type="sldNum" sz="quarter" idx="11"/>
          </p:nvPr>
        </p:nvSpPr>
        <p:spPr/>
        <p:txBody>
          <a:bodyPr/>
          <a:lstStyle/>
          <a:p>
            <a:fld id="{12F61256-C412-4727-AEDA-198C365D797D}"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FDEDA1C1-F47A-41B0-97ED-C15055355463}" type="datetimeFigureOut">
              <a:rPr lang="en-US" smtClean="0"/>
              <a:t>3/25/2016</a:t>
            </a:fld>
            <a:endParaRPr lang="en-US"/>
          </a:p>
        </p:txBody>
      </p:sp>
      <p:sp>
        <p:nvSpPr>
          <p:cNvPr id="8" name="Slide Number Placeholder 7"/>
          <p:cNvSpPr>
            <a:spLocks noGrp="1"/>
          </p:cNvSpPr>
          <p:nvPr>
            <p:ph type="sldNum" sz="quarter" idx="11"/>
          </p:nvPr>
        </p:nvSpPr>
        <p:spPr/>
        <p:txBody>
          <a:bodyPr/>
          <a:lstStyle/>
          <a:p>
            <a:fld id="{12F61256-C412-4727-AEDA-198C365D797D}"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DEDA1C1-F47A-41B0-97ED-C15055355463}" type="datetimeFigureOut">
              <a:rPr lang="en-US" smtClean="0"/>
              <a:t>3/25/2016</a:t>
            </a:fld>
            <a:endParaRPr lang="en-US"/>
          </a:p>
        </p:txBody>
      </p:sp>
      <p:sp>
        <p:nvSpPr>
          <p:cNvPr id="6" name="Slide Number Placeholder 5"/>
          <p:cNvSpPr>
            <a:spLocks noGrp="1"/>
          </p:cNvSpPr>
          <p:nvPr>
            <p:ph type="sldNum" sz="quarter" idx="11"/>
          </p:nvPr>
        </p:nvSpPr>
        <p:spPr/>
        <p:txBody>
          <a:bodyPr/>
          <a:lstStyle/>
          <a:p>
            <a:fld id="{12F61256-C412-4727-AEDA-198C365D797D}"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FDEDA1C1-F47A-41B0-97ED-C15055355463}" type="datetimeFigureOut">
              <a:rPr lang="en-US" smtClean="0"/>
              <a:t>3/25/2016</a:t>
            </a:fld>
            <a:endParaRPr lang="en-US"/>
          </a:p>
        </p:txBody>
      </p:sp>
      <p:sp>
        <p:nvSpPr>
          <p:cNvPr id="16" name="Slide Number Placeholder 15"/>
          <p:cNvSpPr>
            <a:spLocks noGrp="1"/>
          </p:cNvSpPr>
          <p:nvPr>
            <p:ph type="sldNum" sz="quarter" idx="11"/>
          </p:nvPr>
        </p:nvSpPr>
        <p:spPr/>
        <p:txBody>
          <a:bodyPr/>
          <a:lstStyle/>
          <a:p>
            <a:fld id="{12F61256-C412-4727-AEDA-198C365D797D}"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FDEDA1C1-F47A-41B0-97ED-C15055355463}" type="datetimeFigureOut">
              <a:rPr lang="en-US" smtClean="0"/>
              <a:t>3/25/2016</a:t>
            </a:fld>
            <a:endParaRPr lang="en-US"/>
          </a:p>
        </p:txBody>
      </p:sp>
      <p:sp>
        <p:nvSpPr>
          <p:cNvPr id="14" name="Slide Number Placeholder 13"/>
          <p:cNvSpPr>
            <a:spLocks noGrp="1"/>
          </p:cNvSpPr>
          <p:nvPr>
            <p:ph type="sldNum" sz="quarter" idx="11"/>
          </p:nvPr>
        </p:nvSpPr>
        <p:spPr/>
        <p:txBody>
          <a:bodyPr/>
          <a:lstStyle/>
          <a:p>
            <a:fld id="{12F61256-C412-4727-AEDA-198C365D797D}"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FDEDA1C1-F47A-41B0-97ED-C15055355463}" type="datetimeFigureOut">
              <a:rPr lang="en-US" smtClean="0"/>
              <a:t>3/25/2016</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2F61256-C412-4727-AEDA-198C365D797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paula.colescott@providence.or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flipH="1">
            <a:off x="9982198" y="3733800"/>
            <a:ext cx="533401" cy="152400"/>
          </a:xfrm>
        </p:spPr>
        <p:txBody>
          <a:bodyPr>
            <a:normAutofit fontScale="25000" lnSpcReduction="20000"/>
          </a:bodyPr>
          <a:lstStyle/>
          <a:p>
            <a:endParaRPr lang="en-US" sz="4000" dirty="0"/>
          </a:p>
        </p:txBody>
      </p:sp>
      <p:sp>
        <p:nvSpPr>
          <p:cNvPr id="6" name="Title 5"/>
          <p:cNvSpPr>
            <a:spLocks noGrp="1"/>
          </p:cNvSpPr>
          <p:nvPr>
            <p:ph type="title"/>
          </p:nvPr>
        </p:nvSpPr>
        <p:spPr>
          <a:xfrm>
            <a:off x="762000" y="5562600"/>
            <a:ext cx="7543800" cy="914400"/>
          </a:xfrm>
        </p:spPr>
        <p:txBody>
          <a:bodyPr>
            <a:normAutofit fontScale="90000"/>
          </a:bodyPr>
          <a:lstStyle/>
          <a:p>
            <a:pPr algn="ctr"/>
            <a:r>
              <a:rPr lang="en-US" b="1" dirty="0" smtClean="0"/>
              <a:t>COMMON EMERGENCIES IN DETOX </a:t>
            </a:r>
            <a:r>
              <a:rPr lang="en-US" b="1" dirty="0" smtClean="0"/>
              <a:t/>
            </a:r>
            <a:br>
              <a:rPr lang="en-US" b="1" dirty="0" smtClean="0"/>
            </a:br>
            <a:r>
              <a:rPr lang="en-US" sz="2700" b="1" dirty="0" smtClean="0"/>
              <a:t>Paula J. Colescott MD </a:t>
            </a:r>
            <a:br>
              <a:rPr lang="en-US" sz="2700" b="1" dirty="0" smtClean="0"/>
            </a:br>
            <a:r>
              <a:rPr lang="en-US" sz="2700" b="1" dirty="0" smtClean="0"/>
              <a:t>Diplomat of the American Board of Addiction Medicine </a:t>
            </a:r>
            <a:br>
              <a:rPr lang="en-US" sz="2700" b="1" dirty="0" smtClean="0"/>
            </a:br>
            <a:r>
              <a:rPr lang="en-US" sz="2700" u="sng" dirty="0" smtClean="0">
                <a:solidFill>
                  <a:schemeClr val="accent6">
                    <a:lumMod val="75000"/>
                  </a:schemeClr>
                </a:solidFill>
                <a:effectLst/>
                <a:hlinkClick r:id="rId2"/>
              </a:rPr>
              <a:t>paula.colescott@providence.org</a:t>
            </a:r>
            <a:r>
              <a:rPr lang="en-US" sz="2700" u="sng" dirty="0" smtClean="0">
                <a:solidFill>
                  <a:schemeClr val="accent6">
                    <a:lumMod val="75000"/>
                  </a:schemeClr>
                </a:solidFill>
                <a:effectLst/>
              </a:rPr>
              <a:t> </a:t>
            </a:r>
            <a:endParaRPr lang="en-US" sz="2700" u="sng" dirty="0">
              <a:solidFill>
                <a:schemeClr val="accent6">
                  <a:lumMod val="75000"/>
                </a:schemeClr>
              </a:solidFill>
              <a:effectLst/>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7618"/>
          <a:stretch/>
        </p:blipFill>
        <p:spPr bwMode="auto">
          <a:xfrm>
            <a:off x="2895600" y="304800"/>
            <a:ext cx="3276600" cy="3239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7960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81000"/>
            <a:ext cx="4525828" cy="448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7471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0"/>
            <a:ext cx="6096000" cy="3657599"/>
          </a:xfrm>
        </p:spPr>
        <p:txBody>
          <a:bodyPr/>
          <a:lstStyle/>
          <a:p>
            <a:pPr algn="ctr">
              <a:buNone/>
            </a:pPr>
            <a:endParaRPr lang="en-US" dirty="0" smtClean="0"/>
          </a:p>
          <a:p>
            <a:pPr algn="ctr">
              <a:buNone/>
            </a:pPr>
            <a:r>
              <a:rPr lang="en-US" sz="2800" dirty="0" smtClean="0"/>
              <a:t>The goal in </a:t>
            </a:r>
            <a:r>
              <a:rPr lang="en-US" sz="2800" dirty="0" err="1" smtClean="0"/>
              <a:t>detox</a:t>
            </a:r>
            <a:r>
              <a:rPr lang="en-US" sz="2800" dirty="0" smtClean="0"/>
              <a:t> is to achieve a state of </a:t>
            </a:r>
            <a:r>
              <a:rPr lang="en-US" sz="2800" b="1" dirty="0" smtClean="0">
                <a:effectLst>
                  <a:outerShdw blurRad="38100" dist="38100" dir="2700000" algn="tl">
                    <a:srgbClr val="000000">
                      <a:alpha val="43137"/>
                    </a:srgbClr>
                  </a:outerShdw>
                </a:effectLst>
              </a:rPr>
              <a:t>Minimal sedation/</a:t>
            </a:r>
            <a:r>
              <a:rPr lang="en-US" sz="2800" b="1" dirty="0" err="1" smtClean="0">
                <a:effectLst>
                  <a:outerShdw blurRad="38100" dist="38100" dir="2700000" algn="tl">
                    <a:srgbClr val="000000">
                      <a:alpha val="43137"/>
                    </a:srgbClr>
                  </a:outerShdw>
                </a:effectLst>
              </a:rPr>
              <a:t>anxiolysis</a:t>
            </a:r>
            <a:r>
              <a:rPr lang="en-US" sz="2800" dirty="0" smtClean="0"/>
              <a:t>  to </a:t>
            </a:r>
            <a:r>
              <a:rPr lang="en-US" sz="2800" b="1" dirty="0" smtClean="0">
                <a:effectLst>
                  <a:outerShdw blurRad="38100" dist="38100" dir="2700000" algn="tl">
                    <a:srgbClr val="000000">
                      <a:alpha val="43137"/>
                    </a:srgbClr>
                  </a:outerShdw>
                </a:effectLst>
              </a:rPr>
              <a:t>Moderate sedation. </a:t>
            </a:r>
            <a:r>
              <a:rPr lang="en-US" sz="2800" dirty="0" smtClean="0"/>
              <a:t> </a:t>
            </a:r>
          </a:p>
          <a:p>
            <a:pPr algn="ctr">
              <a:buNone/>
            </a:pPr>
            <a:r>
              <a:rPr lang="en-US" sz="2800" dirty="0" smtClean="0"/>
              <a:t>The patient should be </a:t>
            </a:r>
            <a:r>
              <a:rPr lang="en-US" sz="2800" i="1" dirty="0" smtClean="0"/>
              <a:t>easily </a:t>
            </a:r>
            <a:r>
              <a:rPr lang="en-US" sz="2800" i="1" u="sng" dirty="0" err="1" smtClean="0"/>
              <a:t>arousable</a:t>
            </a:r>
            <a:r>
              <a:rPr lang="en-US" sz="2800" dirty="0" smtClean="0"/>
              <a:t>, with ability to </a:t>
            </a:r>
            <a:r>
              <a:rPr lang="en-US" sz="2800" i="1" u="sng" dirty="0" smtClean="0"/>
              <a:t>maintain his/her airway</a:t>
            </a:r>
            <a:r>
              <a:rPr lang="en-US" sz="2800" dirty="0" smtClean="0"/>
              <a:t>, with no drop in </a:t>
            </a:r>
            <a:r>
              <a:rPr lang="en-US" sz="2800" i="1" u="sng" dirty="0" smtClean="0"/>
              <a:t>blood pressure</a:t>
            </a:r>
            <a:r>
              <a:rPr lang="en-US" sz="2800" dirty="0" smtClean="0"/>
              <a:t>.</a:t>
            </a:r>
            <a:endParaRPr lang="en-US" sz="2800" dirty="0"/>
          </a:p>
        </p:txBody>
      </p:sp>
      <p:sp>
        <p:nvSpPr>
          <p:cNvPr id="2" name="Title 1"/>
          <p:cNvSpPr>
            <a:spLocks noGrp="1"/>
          </p:cNvSpPr>
          <p:nvPr>
            <p:ph type="title"/>
          </p:nvPr>
        </p:nvSpPr>
        <p:spPr>
          <a:xfrm>
            <a:off x="838200" y="4448556"/>
            <a:ext cx="7482840" cy="1371600"/>
          </a:xfrm>
        </p:spPr>
        <p:txBody>
          <a:bodyPr/>
          <a:lstStyle/>
          <a:p>
            <a:pPr algn="ctr"/>
            <a:r>
              <a:rPr lang="en-US" sz="4400" b="1" dirty="0" smtClean="0">
                <a:solidFill>
                  <a:srgbClr val="FF0000"/>
                </a:solidFill>
                <a:effectLst>
                  <a:outerShdw blurRad="38100" dist="38100" dir="2700000" algn="tl">
                    <a:srgbClr val="000000">
                      <a:alpha val="43137"/>
                    </a:srgbClr>
                  </a:outerShdw>
                </a:effectLst>
              </a:rPr>
              <a:t>BZDs are Sedatives</a:t>
            </a:r>
            <a:br>
              <a:rPr lang="en-US" sz="4400" b="1" dirty="0" smtClean="0">
                <a:solidFill>
                  <a:srgbClr val="FF0000"/>
                </a:solidFill>
                <a:effectLst>
                  <a:outerShdw blurRad="38100" dist="38100" dir="2700000" algn="tl">
                    <a:srgbClr val="000000">
                      <a:alpha val="43137"/>
                    </a:srgbClr>
                  </a:outerShdw>
                </a:effectLst>
              </a:rPr>
            </a:br>
            <a:r>
              <a:rPr lang="en-US" sz="2400" dirty="0" smtClean="0"/>
              <a:t>will relax muscles </a:t>
            </a:r>
            <a:r>
              <a:rPr lang="en-US" sz="2400" dirty="0" smtClean="0">
                <a:effectLst/>
              </a:rPr>
              <a:t>in a person with </a:t>
            </a:r>
            <a:r>
              <a:rPr lang="en-US" sz="2400" dirty="0">
                <a:effectLst/>
              </a:rPr>
              <a:t>OSA </a:t>
            </a:r>
            <a:r>
              <a:rPr lang="en-US" sz="2400" dirty="0" smtClean="0">
                <a:effectLst/>
              </a:rPr>
              <a:t/>
            </a:r>
            <a:br>
              <a:rPr lang="en-US" sz="2400" dirty="0" smtClean="0">
                <a:effectLst/>
              </a:rPr>
            </a:br>
            <a:r>
              <a:rPr lang="en-US" sz="2400" dirty="0" smtClean="0">
                <a:effectLst/>
              </a:rPr>
              <a:t>decreased </a:t>
            </a:r>
            <a:r>
              <a:rPr lang="en-US" sz="2400" dirty="0">
                <a:effectLst/>
              </a:rPr>
              <a:t>tone of the pharyngeal </a:t>
            </a:r>
            <a:r>
              <a:rPr lang="en-US" sz="2400" dirty="0" smtClean="0">
                <a:effectLst/>
              </a:rPr>
              <a:t>muscles, </a:t>
            </a:r>
            <a:br>
              <a:rPr lang="en-US" sz="2400" dirty="0" smtClean="0">
                <a:effectLst/>
              </a:rPr>
            </a:br>
            <a:r>
              <a:rPr lang="en-US" sz="2400" dirty="0" smtClean="0">
                <a:effectLst/>
              </a:rPr>
              <a:t>pharynx collapses </a:t>
            </a:r>
            <a:r>
              <a:rPr lang="en-US" sz="2400" dirty="0">
                <a:effectLst/>
              </a:rPr>
              <a:t>even with small </a:t>
            </a:r>
            <a:r>
              <a:rPr lang="en-US" sz="2400" dirty="0" smtClean="0">
                <a:effectLst/>
              </a:rPr>
              <a:t>inspiration</a:t>
            </a:r>
            <a:endParaRPr lang="en-US" sz="2400" b="1" dirty="0">
              <a:solidFill>
                <a:srgbClr val="FF0000"/>
              </a:solidFill>
              <a:effectLst>
                <a:outerShdw blurRad="38100" dist="38100" dir="2700000" algn="tl">
                  <a:srgbClr val="000000">
                    <a:alpha val="43137"/>
                  </a:srgbClr>
                </a:outerShdw>
              </a:effectLst>
            </a:endParaRPr>
          </a:p>
        </p:txBody>
      </p:sp>
      <p:sp>
        <p:nvSpPr>
          <p:cNvPr id="4" name="Right Arrow 3"/>
          <p:cNvSpPr/>
          <p:nvPr/>
        </p:nvSpPr>
        <p:spPr>
          <a:xfrm>
            <a:off x="1447800" y="4649724"/>
            <a:ext cx="304800"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1043940" y="5094732"/>
            <a:ext cx="502920" cy="4343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952500" y="5529072"/>
            <a:ext cx="304800"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013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3" presetClass="emph" presetSubtype="0" fill="remove" grpId="0" nodeType="clickEffect">
                                  <p:stCondLst>
                                    <p:cond delay="0"/>
                                  </p:stCondLst>
                                  <p:childTnLst>
                                    <p:animClr clrSpc="rgb" dir="cw">
                                      <p:cBhvr override="childStyle">
                                        <p:cTn id="6" dur="1500" accel="50000" autoRev="1" fill="hold" tmFilter="0, 0; .33333, 1; 1, 1">
                                          <p:stCondLst>
                                            <p:cond delay="0"/>
                                          </p:stCondLst>
                                        </p:cTn>
                                        <p:tgtEl>
                                          <p:spTgt spid="3">
                                            <p:txEl>
                                              <p:pRg st="1" end="1"/>
                                            </p:txEl>
                                          </p:spTgt>
                                        </p:tgtEl>
                                        <p:attrNameLst>
                                          <p:attrName>style.color</p:attrName>
                                        </p:attrNameLst>
                                      </p:cBhvr>
                                      <p:to>
                                        <a:schemeClr val="accent2"/>
                                      </p:to>
                                    </p:animClr>
                                    <p:animClr clrSpc="rgb" dir="cw">
                                      <p:cBhvr>
                                        <p:cTn id="7" dur="1500" accel="50000" autoRev="1" fill="hold" tmFilter="0, 0; .33333, 1; 1, 1">
                                          <p:stCondLst>
                                            <p:cond delay="0"/>
                                          </p:stCondLst>
                                        </p:cTn>
                                        <p:tgtEl>
                                          <p:spTgt spid="3">
                                            <p:txEl>
                                              <p:pRg st="1" end="1"/>
                                            </p:txEl>
                                          </p:spTgt>
                                        </p:tgtEl>
                                        <p:attrNameLst>
                                          <p:attrName>fillcolor</p:attrName>
                                        </p:attrNameLst>
                                      </p:cBhvr>
                                      <p:to>
                                        <a:schemeClr val="accent2"/>
                                      </p:to>
                                    </p:animClr>
                                    <p:set>
                                      <p:cBhvr>
                                        <p:cTn id="8" dur="3000" fill="hold"/>
                                        <p:tgtEl>
                                          <p:spTgt spid="3">
                                            <p:txEl>
                                              <p:pRg st="1" end="1"/>
                                            </p:txEl>
                                          </p:spTgt>
                                        </p:tgtEl>
                                        <p:attrNameLst>
                                          <p:attrName>fill.type</p:attrName>
                                        </p:attrNameLst>
                                      </p:cBhvr>
                                      <p:to>
                                        <p:strVal val="solid"/>
                                      </p:to>
                                    </p:set>
                                    <p:set>
                                      <p:cBhvr>
                                        <p:cTn id="9" dur="3000" fill="hold"/>
                                        <p:tgtEl>
                                          <p:spTgt spid="3">
                                            <p:txEl>
                                              <p:pRg st="1" end="1"/>
                                            </p:txEl>
                                          </p:spTgt>
                                        </p:tgtEl>
                                        <p:attrNameLst>
                                          <p:attrName>fill.on</p:attrName>
                                        </p:attrNameLst>
                                      </p:cBhvr>
                                      <p:to>
                                        <p:strVal val="true"/>
                                      </p:to>
                                    </p:set>
                                    <p:animScale>
                                      <p:cBhvr>
                                        <p:cTn id="10" dur="1500" accel="50000" autoRev="1" fill="hold" tmFilter="0, 0; .33333, 1; 1, 1">
                                          <p:stCondLst>
                                            <p:cond delay="0"/>
                                          </p:stCondLst>
                                        </p:cTn>
                                        <p:tgtEl>
                                          <p:spTgt spid="3">
                                            <p:txEl>
                                              <p:pRg st="1" end="1"/>
                                            </p:txEl>
                                          </p:spTgt>
                                        </p:tgtEl>
                                      </p:cBhvr>
                                      <p:from x="100000" y="100000"/>
                                      <p:to x="100000" y="140000"/>
                                    </p:animScale>
                                  </p:childTnLst>
                                </p:cTn>
                              </p:par>
                            </p:childTnLst>
                          </p:cTn>
                        </p:par>
                      </p:childTnLst>
                    </p:cTn>
                  </p:par>
                  <p:par>
                    <p:cTn id="11" fill="hold">
                      <p:stCondLst>
                        <p:cond delay="indefinite"/>
                      </p:stCondLst>
                      <p:childTnLst>
                        <p:par>
                          <p:cTn id="12" fill="hold">
                            <p:stCondLst>
                              <p:cond delay="0"/>
                            </p:stCondLst>
                            <p:childTnLst>
                              <p:par>
                                <p:cTn id="13" presetID="33" presetClass="emph" presetSubtype="0" fill="remove" grpId="0" nodeType="clickEffect">
                                  <p:stCondLst>
                                    <p:cond delay="0"/>
                                  </p:stCondLst>
                                  <p:childTnLst>
                                    <p:animClr clrSpc="rgb" dir="cw">
                                      <p:cBhvr override="childStyle">
                                        <p:cTn id="14" dur="1500" accel="50000" autoRev="1" fill="hold" tmFilter="0, 0; .33333, 1; 1, 1">
                                          <p:stCondLst>
                                            <p:cond delay="0"/>
                                          </p:stCondLst>
                                        </p:cTn>
                                        <p:tgtEl>
                                          <p:spTgt spid="3">
                                            <p:txEl>
                                              <p:pRg st="2" end="2"/>
                                            </p:txEl>
                                          </p:spTgt>
                                        </p:tgtEl>
                                        <p:attrNameLst>
                                          <p:attrName>style.color</p:attrName>
                                        </p:attrNameLst>
                                      </p:cBhvr>
                                      <p:to>
                                        <a:schemeClr val="accent2"/>
                                      </p:to>
                                    </p:animClr>
                                    <p:animClr clrSpc="rgb" dir="cw">
                                      <p:cBhvr>
                                        <p:cTn id="15" dur="1500" accel="50000" autoRev="1" fill="hold" tmFilter="0, 0; .33333, 1; 1, 1">
                                          <p:stCondLst>
                                            <p:cond delay="0"/>
                                          </p:stCondLst>
                                        </p:cTn>
                                        <p:tgtEl>
                                          <p:spTgt spid="3">
                                            <p:txEl>
                                              <p:pRg st="2" end="2"/>
                                            </p:txEl>
                                          </p:spTgt>
                                        </p:tgtEl>
                                        <p:attrNameLst>
                                          <p:attrName>fillcolor</p:attrName>
                                        </p:attrNameLst>
                                      </p:cBhvr>
                                      <p:to>
                                        <a:schemeClr val="accent2"/>
                                      </p:to>
                                    </p:animClr>
                                    <p:set>
                                      <p:cBhvr>
                                        <p:cTn id="16" dur="3000" fill="hold"/>
                                        <p:tgtEl>
                                          <p:spTgt spid="3">
                                            <p:txEl>
                                              <p:pRg st="2" end="2"/>
                                            </p:txEl>
                                          </p:spTgt>
                                        </p:tgtEl>
                                        <p:attrNameLst>
                                          <p:attrName>fill.type</p:attrName>
                                        </p:attrNameLst>
                                      </p:cBhvr>
                                      <p:to>
                                        <p:strVal val="solid"/>
                                      </p:to>
                                    </p:set>
                                    <p:set>
                                      <p:cBhvr>
                                        <p:cTn id="17" dur="3000" fill="hold"/>
                                        <p:tgtEl>
                                          <p:spTgt spid="3">
                                            <p:txEl>
                                              <p:pRg st="2" end="2"/>
                                            </p:txEl>
                                          </p:spTgt>
                                        </p:tgtEl>
                                        <p:attrNameLst>
                                          <p:attrName>fill.on</p:attrName>
                                        </p:attrNameLst>
                                      </p:cBhvr>
                                      <p:to>
                                        <p:strVal val="true"/>
                                      </p:to>
                                    </p:set>
                                    <p:animScale>
                                      <p:cBhvr>
                                        <p:cTn id="18" dur="1500" accel="50000" autoRev="1" fill="hold" tmFilter="0, 0; .33333, 1; 1, 1">
                                          <p:stCondLst>
                                            <p:cond delay="0"/>
                                          </p:stCondLst>
                                        </p:cTn>
                                        <p:tgtEl>
                                          <p:spTgt spid="3">
                                            <p:txEl>
                                              <p:pRg st="2" end="2"/>
                                            </p:txEl>
                                          </p:spTgt>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tretch>
            <a:fillRect/>
          </a:stretch>
        </p:blipFill>
        <p:spPr bwMode="auto">
          <a:xfrm>
            <a:off x="609600" y="1524000"/>
            <a:ext cx="7914811" cy="4389120"/>
          </a:xfrm>
          <a:prstGeom prst="rect">
            <a:avLst/>
          </a:prstGeom>
          <a:noFill/>
          <a:ln w="9525">
            <a:noFill/>
            <a:miter lim="800000"/>
            <a:headEnd/>
            <a:tailEnd/>
          </a:ln>
        </p:spPr>
      </p:pic>
      <p:sp>
        <p:nvSpPr>
          <p:cNvPr id="2" name="Title 1"/>
          <p:cNvSpPr>
            <a:spLocks noGrp="1"/>
          </p:cNvSpPr>
          <p:nvPr>
            <p:ph type="title"/>
          </p:nvPr>
        </p:nvSpPr>
        <p:spPr>
          <a:xfrm>
            <a:off x="533400" y="274638"/>
            <a:ext cx="8153400" cy="792162"/>
          </a:xfrm>
        </p:spPr>
        <p:txBody>
          <a:bodyPr>
            <a:normAutofit fontScale="90000"/>
          </a:bodyPr>
          <a:lstStyle/>
          <a:p>
            <a:pPr algn="ctr"/>
            <a:r>
              <a:rPr lang="en-US" b="1" dirty="0" smtClean="0">
                <a:solidFill>
                  <a:srgbClr val="FF0000"/>
                </a:solidFill>
                <a:effectLst>
                  <a:outerShdw blurRad="38100" dist="38100" dir="2700000" algn="tl">
                    <a:srgbClr val="000000">
                      <a:alpha val="43137"/>
                    </a:srgbClr>
                  </a:outerShdw>
                </a:effectLst>
              </a:rPr>
              <a:t>Sedation is a continuum</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0292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flipH="1">
            <a:off x="8915398" y="7391399"/>
            <a:ext cx="228601" cy="76199"/>
          </a:xfrm>
        </p:spPr>
        <p:txBody>
          <a:bodyPr>
            <a:normAutofit fontScale="25000" lnSpcReduction="20000"/>
          </a:bodyPr>
          <a:lstStyle/>
          <a:p>
            <a:pPr marL="18288" indent="0">
              <a:buNone/>
            </a:pPr>
            <a:endParaRPr lang="en-US" dirty="0" smtClean="0"/>
          </a:p>
        </p:txBody>
      </p:sp>
      <p:sp>
        <p:nvSpPr>
          <p:cNvPr id="2" name="Title 1"/>
          <p:cNvSpPr>
            <a:spLocks noGrp="1"/>
          </p:cNvSpPr>
          <p:nvPr>
            <p:ph type="title"/>
          </p:nvPr>
        </p:nvSpPr>
        <p:spPr>
          <a:xfrm>
            <a:off x="1295400" y="4800600"/>
            <a:ext cx="7543800" cy="914400"/>
          </a:xfrm>
        </p:spPr>
        <p:txBody>
          <a:bodyPr>
            <a:normAutofit fontScale="90000"/>
          </a:bodyPr>
          <a:lstStyle/>
          <a:p>
            <a:pPr algn="ctr"/>
            <a:r>
              <a:rPr lang="en-US" b="1" dirty="0">
                <a:solidFill>
                  <a:srgbClr val="FF0000"/>
                </a:solidFill>
              </a:rPr>
              <a:t>Monitoring </a:t>
            </a:r>
            <a:r>
              <a:rPr lang="en-US" b="1" i="1" dirty="0" err="1">
                <a:solidFill>
                  <a:srgbClr val="FF0000"/>
                </a:solidFill>
              </a:rPr>
              <a:t>ventilatory</a:t>
            </a:r>
            <a:r>
              <a:rPr lang="en-US" b="1" i="1" dirty="0">
                <a:solidFill>
                  <a:srgbClr val="FF0000"/>
                </a:solidFill>
              </a:rPr>
              <a:t> </a:t>
            </a:r>
            <a:r>
              <a:rPr lang="en-US" b="1" i="1" dirty="0"/>
              <a:t>function </a:t>
            </a:r>
            <a:r>
              <a:rPr lang="en-US" dirty="0"/>
              <a:t>by </a:t>
            </a:r>
            <a:r>
              <a:rPr lang="en-US" b="1" i="1" dirty="0"/>
              <a:t>observation or auscultation </a:t>
            </a:r>
            <a:r>
              <a:rPr lang="en-US" dirty="0"/>
              <a:t>reduces the risk of adverse events </a:t>
            </a:r>
            <a:r>
              <a:rPr lang="en-US" dirty="0" smtClean="0"/>
              <a:t>associated with </a:t>
            </a:r>
            <a:r>
              <a:rPr lang="en-US" dirty="0"/>
              <a:t>sedation</a:t>
            </a:r>
            <a:endParaRPr lang="en-US" b="1" dirty="0">
              <a:solidFill>
                <a:srgbClr val="FF0000"/>
              </a:solidFill>
              <a:effectLst>
                <a:outerShdw blurRad="38100" dist="38100" dir="2700000" algn="tl">
                  <a:srgbClr val="000000">
                    <a:alpha val="43137"/>
                  </a:srgbClr>
                </a:outerShdw>
              </a:effectLst>
            </a:endParaRPr>
          </a:p>
        </p:txBody>
      </p:sp>
      <p:pic>
        <p:nvPicPr>
          <p:cNvPr id="71682" name="Picture 2" descr="http://t1.gstatic.com/images?q=tbn:1h9147t0IuU7bM:http://i528.photobucket.com/albums/dd329/lindabrodsky/stethescope.jpg&amp;t=1"/>
          <p:cNvPicPr>
            <a:picLocks noChangeAspect="1" noChangeArrowheads="1"/>
          </p:cNvPicPr>
          <p:nvPr/>
        </p:nvPicPr>
        <p:blipFill>
          <a:blip r:embed="rId3" cstate="print"/>
          <a:srcRect/>
          <a:stretch>
            <a:fillRect/>
          </a:stretch>
        </p:blipFill>
        <p:spPr bwMode="auto">
          <a:xfrm>
            <a:off x="3810000" y="533400"/>
            <a:ext cx="1551482" cy="1828800"/>
          </a:xfrm>
          <a:prstGeom prst="rect">
            <a:avLst/>
          </a:prstGeom>
          <a:noFill/>
        </p:spPr>
      </p:pic>
    </p:spTree>
    <p:extLst>
      <p:ext uri="{BB962C8B-B14F-4D97-AF65-F5344CB8AC3E}">
        <p14:creationId xmlns:p14="http://schemas.microsoft.com/office/powerpoint/2010/main" val="334948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nodePh="1">
                                  <p:stCondLst>
                                    <p:cond delay="0"/>
                                  </p:stCondLst>
                                  <p:endCondLst>
                                    <p:cond evt="begin" delay="0">
                                      <p:tn val="12"/>
                                    </p:cond>
                                  </p:end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779040"/>
            <a:ext cx="7772400" cy="3078960"/>
          </a:xfrm>
        </p:spPr>
        <p:txBody>
          <a:bodyPr>
            <a:normAutofit/>
          </a:bodyPr>
          <a:lstStyle/>
          <a:p>
            <a:r>
              <a:rPr lang="en-US" sz="3200" b="1" i="1" dirty="0" smtClean="0">
                <a:solidFill>
                  <a:srgbClr val="FF0000"/>
                </a:solidFill>
              </a:rPr>
              <a:t>Hypoxemia :  </a:t>
            </a:r>
            <a:r>
              <a:rPr lang="en-US" sz="3200" dirty="0" smtClean="0"/>
              <a:t>O2Sat 95% or less</a:t>
            </a:r>
          </a:p>
          <a:p>
            <a:endParaRPr lang="en-US" sz="3200" dirty="0" smtClean="0"/>
          </a:p>
          <a:p>
            <a:r>
              <a:rPr lang="en-US" sz="3200" dirty="0" smtClean="0"/>
              <a:t>. O2Sat : </a:t>
            </a:r>
            <a:r>
              <a:rPr lang="en-US" sz="3200" b="1" dirty="0" smtClean="0">
                <a:solidFill>
                  <a:srgbClr val="FF0000"/>
                </a:solidFill>
              </a:rPr>
              <a:t>90% or less</a:t>
            </a:r>
            <a:r>
              <a:rPr lang="en-US" sz="3200" dirty="0" smtClean="0"/>
              <a:t>                   </a:t>
            </a:r>
            <a:r>
              <a:rPr lang="en-US" sz="3200" b="1" dirty="0" smtClean="0">
                <a:solidFill>
                  <a:srgbClr val="FF0000"/>
                </a:solidFill>
              </a:rPr>
              <a:t>significant </a:t>
            </a:r>
            <a:r>
              <a:rPr lang="en-US" sz="3200" dirty="0" smtClean="0"/>
              <a:t>hypoxia </a:t>
            </a:r>
          </a:p>
          <a:p>
            <a:r>
              <a:rPr lang="en-US" sz="3200" dirty="0" smtClean="0"/>
              <a:t>requires </a:t>
            </a:r>
            <a:r>
              <a:rPr lang="en-US" sz="3200" b="1" dirty="0" smtClean="0">
                <a:solidFill>
                  <a:srgbClr val="FF0000"/>
                </a:solidFill>
              </a:rPr>
              <a:t>immediate action</a:t>
            </a:r>
            <a:endParaRPr lang="en-US" sz="3200" b="1" i="1" dirty="0" smtClean="0">
              <a:solidFill>
                <a:srgbClr val="FF0000"/>
              </a:solidFill>
            </a:endParaRPr>
          </a:p>
          <a:p>
            <a:endParaRPr lang="en-US" b="1" i="1" dirty="0" smtClean="0">
              <a:solidFill>
                <a:srgbClr val="FF0000"/>
              </a:solidFill>
            </a:endParaRPr>
          </a:p>
          <a:p>
            <a:endParaRPr lang="en-US" b="1" i="1" dirty="0" smtClean="0">
              <a:solidFill>
                <a:srgbClr val="FF0000"/>
              </a:solidFill>
            </a:endParaRPr>
          </a:p>
          <a:p>
            <a:endParaRPr lang="en-US" b="1" i="1" dirty="0" smtClean="0">
              <a:solidFill>
                <a:srgbClr val="FF0000"/>
              </a:solidFill>
            </a:endParaRPr>
          </a:p>
          <a:p>
            <a:endParaRPr lang="en-US" b="1" i="1" dirty="0" smtClean="0">
              <a:solidFill>
                <a:srgbClr val="FF0000"/>
              </a:solidFill>
            </a:endParaRPr>
          </a:p>
        </p:txBody>
      </p:sp>
      <p:sp>
        <p:nvSpPr>
          <p:cNvPr id="2" name="Title 1"/>
          <p:cNvSpPr>
            <a:spLocks noGrp="1"/>
          </p:cNvSpPr>
          <p:nvPr>
            <p:ph type="title"/>
          </p:nvPr>
        </p:nvSpPr>
        <p:spPr>
          <a:xfrm flipV="1">
            <a:off x="9982199" y="4724401"/>
            <a:ext cx="76199" cy="76199"/>
          </a:xfrm>
        </p:spPr>
        <p:txBody>
          <a:bodyPr/>
          <a:lstStyle/>
          <a:p>
            <a:endParaRPr lang="en-US" dirty="0"/>
          </a:p>
        </p:txBody>
      </p:sp>
      <p:pic>
        <p:nvPicPr>
          <p:cNvPr id="4" name="Picture 3" descr="1161pulse_oximeter.jpg"/>
          <p:cNvPicPr>
            <a:picLocks noChangeAspect="1"/>
          </p:cNvPicPr>
          <p:nvPr/>
        </p:nvPicPr>
        <p:blipFill>
          <a:blip r:embed="rId2" cstate="print"/>
          <a:stretch>
            <a:fillRect/>
          </a:stretch>
        </p:blipFill>
        <p:spPr>
          <a:xfrm>
            <a:off x="2819400" y="685800"/>
            <a:ext cx="3548422" cy="2377440"/>
          </a:xfrm>
          <a:prstGeom prst="rect">
            <a:avLst/>
          </a:prstGeom>
        </p:spPr>
      </p:pic>
      <p:sp>
        <p:nvSpPr>
          <p:cNvPr id="5" name="Right Arrow 4"/>
          <p:cNvSpPr/>
          <p:nvPr/>
        </p:nvSpPr>
        <p:spPr>
          <a:xfrm>
            <a:off x="5181600" y="4419600"/>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3153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8748240"/>
            <a:ext cx="3733800" cy="45719"/>
          </a:xfrm>
        </p:spPr>
        <p:txBody>
          <a:bodyPr>
            <a:normAutofit fontScale="25000" lnSpcReduction="20000"/>
          </a:bodyPr>
          <a:lstStyle/>
          <a:p>
            <a:pPr marL="18288" indent="0">
              <a:buNone/>
            </a:pPr>
            <a:endParaRPr lang="en-US" dirty="0"/>
          </a:p>
        </p:txBody>
      </p:sp>
      <p:sp>
        <p:nvSpPr>
          <p:cNvPr id="2" name="Title 1"/>
          <p:cNvSpPr>
            <a:spLocks noGrp="1"/>
          </p:cNvSpPr>
          <p:nvPr>
            <p:ph type="title"/>
          </p:nvPr>
        </p:nvSpPr>
        <p:spPr>
          <a:xfrm>
            <a:off x="1143000" y="5638800"/>
            <a:ext cx="7543800" cy="914400"/>
          </a:xfrm>
        </p:spPr>
        <p:txBody>
          <a:bodyPr/>
          <a:lstStyle/>
          <a:p>
            <a:pPr algn="ctr"/>
            <a:r>
              <a:rPr lang="en-US" sz="3200" b="1" dirty="0">
                <a:solidFill>
                  <a:srgbClr val="FFC000"/>
                </a:solidFill>
              </a:rPr>
              <a:t>Regular monitoring of vital signs </a:t>
            </a:r>
            <a:r>
              <a:rPr lang="en-US" sz="3200" b="1" dirty="0" smtClean="0">
                <a:solidFill>
                  <a:srgbClr val="FFC000"/>
                </a:solidFill>
              </a:rPr>
              <a:t/>
            </a:r>
            <a:br>
              <a:rPr lang="en-US" sz="3200" b="1" dirty="0" smtClean="0">
                <a:solidFill>
                  <a:srgbClr val="FFC000"/>
                </a:solidFill>
              </a:rPr>
            </a:br>
            <a:r>
              <a:rPr lang="en-US" sz="3200" dirty="0" smtClean="0"/>
              <a:t>in </a:t>
            </a:r>
            <a:r>
              <a:rPr lang="en-US" sz="3200" dirty="0"/>
              <a:t>practice also decreases </a:t>
            </a:r>
            <a:r>
              <a:rPr lang="en-US" sz="3200" dirty="0" smtClean="0"/>
              <a:t/>
            </a:r>
            <a:br>
              <a:rPr lang="en-US" sz="3200" dirty="0" smtClean="0"/>
            </a:br>
            <a:r>
              <a:rPr lang="en-US" sz="3200" dirty="0" smtClean="0"/>
              <a:t>the </a:t>
            </a:r>
            <a:r>
              <a:rPr lang="en-US" sz="3200" dirty="0"/>
              <a:t>risk of adverse outcomes </a:t>
            </a:r>
            <a:r>
              <a:rPr lang="en-US" sz="3200" dirty="0" smtClean="0"/>
              <a:t/>
            </a:r>
            <a:br>
              <a:rPr lang="en-US" sz="3200" dirty="0" smtClean="0"/>
            </a:br>
            <a:r>
              <a:rPr lang="en-US" sz="3200" dirty="0" smtClean="0"/>
              <a:t>during </a:t>
            </a:r>
            <a:r>
              <a:rPr lang="en-US" sz="3200" dirty="0"/>
              <a:t>moderate and deep sedation</a:t>
            </a:r>
            <a:br>
              <a:rPr lang="en-US" sz="3200" dirty="0"/>
            </a:br>
            <a:endParaRPr lang="en-US" sz="3200" dirty="0"/>
          </a:p>
        </p:txBody>
      </p:sp>
      <p:pic>
        <p:nvPicPr>
          <p:cNvPr id="4" name="Picture 3" descr="bxp25988.jpg"/>
          <p:cNvPicPr>
            <a:picLocks noChangeAspect="1"/>
          </p:cNvPicPr>
          <p:nvPr/>
        </p:nvPicPr>
        <p:blipFill>
          <a:blip r:embed="rId2" cstate="print"/>
          <a:stretch>
            <a:fillRect/>
          </a:stretch>
        </p:blipFill>
        <p:spPr>
          <a:xfrm>
            <a:off x="3200400" y="609600"/>
            <a:ext cx="2596890" cy="3108960"/>
          </a:xfrm>
          <a:prstGeom prst="rect">
            <a:avLst/>
          </a:prstGeom>
        </p:spPr>
      </p:pic>
    </p:spTree>
    <p:extLst>
      <p:ext uri="{BB962C8B-B14F-4D97-AF65-F5344CB8AC3E}">
        <p14:creationId xmlns:p14="http://schemas.microsoft.com/office/powerpoint/2010/main" val="232834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200400"/>
            <a:ext cx="8077200" cy="2925763"/>
          </a:xfrm>
        </p:spPr>
        <p:txBody>
          <a:bodyPr>
            <a:normAutofit/>
          </a:bodyPr>
          <a:lstStyle/>
          <a:p>
            <a:pPr algn="ctr"/>
            <a:r>
              <a:rPr lang="en-US" sz="5400" b="1" dirty="0" smtClean="0">
                <a:solidFill>
                  <a:srgbClr val="FFFF00"/>
                </a:solidFill>
              </a:rPr>
              <a:t>Bag and mask</a:t>
            </a:r>
          </a:p>
          <a:p>
            <a:pPr algn="ctr"/>
            <a:r>
              <a:rPr lang="en-US" sz="5400" b="1" dirty="0" smtClean="0">
                <a:solidFill>
                  <a:srgbClr val="FFFF00"/>
                </a:solidFill>
              </a:rPr>
              <a:t>Suction</a:t>
            </a:r>
          </a:p>
          <a:p>
            <a:endParaRPr lang="en-US" dirty="0"/>
          </a:p>
        </p:txBody>
      </p:sp>
      <p:sp>
        <p:nvSpPr>
          <p:cNvPr id="2" name="Title 1"/>
          <p:cNvSpPr>
            <a:spLocks noGrp="1"/>
          </p:cNvSpPr>
          <p:nvPr>
            <p:ph type="title"/>
          </p:nvPr>
        </p:nvSpPr>
        <p:spPr>
          <a:xfrm>
            <a:off x="609600" y="1981200"/>
            <a:ext cx="8229600" cy="1143000"/>
          </a:xfrm>
        </p:spPr>
        <p:txBody>
          <a:bodyPr>
            <a:noAutofit/>
          </a:bodyPr>
          <a:lstStyle/>
          <a:p>
            <a:r>
              <a:rPr lang="en-US" sz="3200" b="1" dirty="0" smtClean="0">
                <a:solidFill>
                  <a:srgbClr val="FF0000"/>
                </a:solidFill>
                <a:effectLst>
                  <a:outerShdw blurRad="38100" dist="38100" dir="2700000" algn="tl">
                    <a:srgbClr val="000000">
                      <a:alpha val="43137"/>
                    </a:srgbClr>
                  </a:outerShdw>
                </a:effectLst>
              </a:rPr>
              <a:t>Know where your emergency equipment is</a:t>
            </a:r>
            <a:endParaRPr lang="en-US"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752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819400"/>
            <a:ext cx="8077200" cy="3763963"/>
          </a:xfrm>
        </p:spPr>
        <p:txBody>
          <a:bodyPr>
            <a:normAutofit/>
          </a:bodyPr>
          <a:lstStyle/>
          <a:p>
            <a:r>
              <a:rPr lang="en-US" sz="3600" dirty="0" smtClean="0"/>
              <a:t> Partial pressure of CO</a:t>
            </a:r>
            <a:r>
              <a:rPr lang="en-US" sz="3600" baseline="-25000" dirty="0" smtClean="0"/>
              <a:t>2</a:t>
            </a:r>
            <a:r>
              <a:rPr lang="en-US" sz="3600" dirty="0" smtClean="0"/>
              <a:t> in arterial blood (PaCO</a:t>
            </a:r>
            <a:r>
              <a:rPr lang="en-US" sz="3600" baseline="-25000" dirty="0" smtClean="0"/>
              <a:t>2</a:t>
            </a:r>
            <a:r>
              <a:rPr lang="en-US" sz="3600" dirty="0" smtClean="0"/>
              <a:t>)</a:t>
            </a:r>
          </a:p>
          <a:p>
            <a:r>
              <a:rPr lang="en-US" sz="3600" dirty="0" smtClean="0"/>
              <a:t>Partial pressure of O</a:t>
            </a:r>
            <a:r>
              <a:rPr lang="en-US" sz="3600" baseline="-25000" dirty="0" smtClean="0"/>
              <a:t>2</a:t>
            </a:r>
            <a:r>
              <a:rPr lang="en-US" sz="3600" dirty="0" smtClean="0"/>
              <a:t> in arterial blood</a:t>
            </a:r>
            <a:endParaRPr lang="en-US" sz="3600" dirty="0"/>
          </a:p>
        </p:txBody>
      </p:sp>
      <p:sp>
        <p:nvSpPr>
          <p:cNvPr id="2" name="Title 1"/>
          <p:cNvSpPr>
            <a:spLocks noGrp="1"/>
          </p:cNvSpPr>
          <p:nvPr>
            <p:ph type="title"/>
          </p:nvPr>
        </p:nvSpPr>
        <p:spPr>
          <a:xfrm>
            <a:off x="685800" y="1676400"/>
            <a:ext cx="7543800" cy="914400"/>
          </a:xfrm>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rPr>
              <a:t>Which of the following is a main determinant of the drive to breathe in humans?</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8677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a:stretch>
            <a:fillRect/>
          </a:stretch>
        </p:blipFill>
        <p:spPr bwMode="auto">
          <a:xfrm>
            <a:off x="990600" y="1752600"/>
            <a:ext cx="7098270" cy="4297680"/>
          </a:xfrm>
          <a:prstGeom prst="rect">
            <a:avLst/>
          </a:prstGeom>
          <a:noFill/>
          <a:ln w="9525">
            <a:noFill/>
            <a:miter lim="800000"/>
            <a:headEnd/>
            <a:tailEnd/>
          </a:ln>
        </p:spPr>
      </p:pic>
      <p:sp>
        <p:nvSpPr>
          <p:cNvPr id="2" name="Title 1"/>
          <p:cNvSpPr>
            <a:spLocks noGrp="1"/>
          </p:cNvSpPr>
          <p:nvPr>
            <p:ph type="title"/>
          </p:nvPr>
        </p:nvSpPr>
        <p:spPr>
          <a:xfrm>
            <a:off x="838200" y="762000"/>
            <a:ext cx="7543800" cy="914400"/>
          </a:xfrm>
        </p:spPr>
        <p:txBody>
          <a:bodyPr>
            <a:normAutofit fontScale="90000"/>
          </a:bodyPr>
          <a:lstStyle/>
          <a:p>
            <a:pPr algn="ctr"/>
            <a:r>
              <a:rPr lang="en-US" b="1" dirty="0" smtClean="0">
                <a:solidFill>
                  <a:srgbClr val="FF0000"/>
                </a:solidFill>
                <a:effectLst/>
              </a:rPr>
              <a:t>Sedatives / Opioids blunt response to CO2</a:t>
            </a:r>
            <a:endParaRPr lang="en-US" b="1" dirty="0">
              <a:solidFill>
                <a:srgbClr val="FF0000"/>
              </a:solidFill>
              <a:effectLst/>
            </a:endParaRPr>
          </a:p>
        </p:txBody>
      </p:sp>
    </p:spTree>
    <p:extLst>
      <p:ext uri="{BB962C8B-B14F-4D97-AF65-F5344CB8AC3E}">
        <p14:creationId xmlns:p14="http://schemas.microsoft.com/office/powerpoint/2010/main" val="204134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p:cTn id="14" dur="1000" fill="hold"/>
                                        <p:tgtEl>
                                          <p:spTgt spid="3074"/>
                                        </p:tgtEl>
                                        <p:attrNameLst>
                                          <p:attrName>ppt_w</p:attrName>
                                        </p:attrNameLst>
                                      </p:cBhvr>
                                      <p:tavLst>
                                        <p:tav tm="0">
                                          <p:val>
                                            <p:strVal val="#ppt_w*0.70"/>
                                          </p:val>
                                        </p:tav>
                                        <p:tav tm="100000">
                                          <p:val>
                                            <p:strVal val="#ppt_w"/>
                                          </p:val>
                                        </p:tav>
                                      </p:tavLst>
                                    </p:anim>
                                    <p:anim calcmode="lin" valueType="num">
                                      <p:cBhvr>
                                        <p:cTn id="15" dur="1000" fill="hold"/>
                                        <p:tgtEl>
                                          <p:spTgt spid="3074"/>
                                        </p:tgtEl>
                                        <p:attrNameLst>
                                          <p:attrName>ppt_h</p:attrName>
                                        </p:attrNameLst>
                                      </p:cBhvr>
                                      <p:tavLst>
                                        <p:tav tm="0">
                                          <p:val>
                                            <p:strVal val="#ppt_h"/>
                                          </p:val>
                                        </p:tav>
                                        <p:tav tm="100000">
                                          <p:val>
                                            <p:strVal val="#ppt_h"/>
                                          </p:val>
                                        </p:tav>
                                      </p:tavLst>
                                    </p:anim>
                                    <p:animEffect transition="in" filter="fade">
                                      <p:cBhvr>
                                        <p:cTn id="16"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09800"/>
            <a:ext cx="8382000" cy="4876800"/>
          </a:xfrm>
        </p:spPr>
        <p:txBody>
          <a:bodyPr>
            <a:normAutofit fontScale="92500" lnSpcReduction="20000"/>
          </a:bodyPr>
          <a:lstStyle/>
          <a:p>
            <a:endParaRPr lang="en-US" sz="2600" b="1" dirty="0" smtClean="0"/>
          </a:p>
          <a:p>
            <a:r>
              <a:rPr lang="en-US" sz="2600" b="1" dirty="0" smtClean="0"/>
              <a:t>Stimulation</a:t>
            </a:r>
          </a:p>
          <a:p>
            <a:endParaRPr lang="en-US" sz="2600" b="1" dirty="0" smtClean="0"/>
          </a:p>
          <a:p>
            <a:r>
              <a:rPr lang="en-US" sz="2600" b="1" dirty="0"/>
              <a:t>Opening the airway </a:t>
            </a:r>
            <a:r>
              <a:rPr lang="en-US" sz="2600" dirty="0"/>
              <a:t>by repositioning the head</a:t>
            </a:r>
          </a:p>
          <a:p>
            <a:endParaRPr lang="en-US" sz="2600" b="1" dirty="0" smtClean="0"/>
          </a:p>
          <a:p>
            <a:r>
              <a:rPr lang="en-US" sz="2600" dirty="0"/>
              <a:t/>
            </a:r>
            <a:br>
              <a:rPr lang="en-US" sz="2600" dirty="0"/>
            </a:br>
            <a:r>
              <a:rPr lang="en-US" sz="2600" b="1" dirty="0" smtClean="0"/>
              <a:t>Supplemental oxygen</a:t>
            </a:r>
            <a:r>
              <a:rPr lang="en-US" sz="2600" dirty="0" smtClean="0"/>
              <a:t/>
            </a:r>
            <a:br>
              <a:rPr lang="en-US" sz="2600" dirty="0" smtClean="0"/>
            </a:br>
            <a:r>
              <a:rPr lang="en-US" sz="2600" dirty="0" smtClean="0"/>
              <a:t/>
            </a:r>
            <a:br>
              <a:rPr lang="en-US" sz="2600" dirty="0" smtClean="0"/>
            </a:br>
            <a:endParaRPr lang="en-US" sz="2600" dirty="0" smtClean="0"/>
          </a:p>
          <a:p>
            <a:r>
              <a:rPr lang="en-US" sz="2600" b="1" dirty="0" smtClean="0"/>
              <a:t>Bag / Mask  ventilation</a:t>
            </a:r>
            <a:r>
              <a:rPr lang="en-US" sz="2600" dirty="0" smtClean="0"/>
              <a:t/>
            </a:r>
            <a:br>
              <a:rPr lang="en-US" sz="2600" dirty="0" smtClean="0"/>
            </a:br>
            <a:r>
              <a:rPr lang="en-US" sz="2600" dirty="0" smtClean="0"/>
              <a:t/>
            </a:r>
            <a:br>
              <a:rPr lang="en-US" sz="2600" dirty="0" smtClean="0"/>
            </a:br>
            <a:endParaRPr lang="en-US" sz="2600" dirty="0" smtClean="0"/>
          </a:p>
          <a:p>
            <a:r>
              <a:rPr lang="en-US" sz="2600" dirty="0" smtClean="0"/>
              <a:t>Administration of </a:t>
            </a:r>
            <a:r>
              <a:rPr lang="en-US" sz="2600" b="1" dirty="0" smtClean="0"/>
              <a:t>reversal agents</a:t>
            </a:r>
          </a:p>
          <a:p>
            <a:endParaRPr lang="en-US" dirty="0"/>
          </a:p>
        </p:txBody>
      </p:sp>
      <p:sp>
        <p:nvSpPr>
          <p:cNvPr id="2" name="Title 1"/>
          <p:cNvSpPr>
            <a:spLocks noGrp="1"/>
          </p:cNvSpPr>
          <p:nvPr>
            <p:ph type="title"/>
          </p:nvPr>
        </p:nvSpPr>
        <p:spPr>
          <a:xfrm>
            <a:off x="381000" y="381000"/>
            <a:ext cx="8229600" cy="1143000"/>
          </a:xfrm>
        </p:spPr>
        <p:txBody>
          <a:bodyPr>
            <a:normAutofit/>
          </a:bodyPr>
          <a:lstStyle/>
          <a:p>
            <a:r>
              <a:rPr lang="en-US" sz="2800" b="1" dirty="0" smtClean="0">
                <a:solidFill>
                  <a:srgbClr val="FF0000"/>
                </a:solidFill>
                <a:effectLst>
                  <a:outerShdw blurRad="38100" dist="38100" dir="2700000" algn="tl">
                    <a:srgbClr val="000000">
                      <a:alpha val="43137"/>
                    </a:srgbClr>
                  </a:outerShdw>
                </a:effectLst>
              </a:rPr>
              <a:t>An obese 60 year old alcoholic who smokes is difficult to arouse 2 hours after 50 mg of Librium</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958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200"/>
            <a:ext cx="8229600" cy="4525963"/>
          </a:xfrm>
        </p:spPr>
        <p:txBody>
          <a:bodyPr>
            <a:normAutofit/>
          </a:bodyPr>
          <a:lstStyle/>
          <a:p>
            <a:pPr algn="ctr">
              <a:buNone/>
            </a:pPr>
            <a:r>
              <a:rPr lang="en-US" sz="6600" dirty="0" smtClean="0"/>
              <a:t>Airway obstruction</a:t>
            </a:r>
            <a:endParaRPr lang="en-US" sz="6600" dirty="0"/>
          </a:p>
        </p:txBody>
      </p:sp>
      <p:sp>
        <p:nvSpPr>
          <p:cNvPr id="2" name="Title 1"/>
          <p:cNvSpPr>
            <a:spLocks noGrp="1"/>
          </p:cNvSpPr>
          <p:nvPr>
            <p:ph type="title"/>
          </p:nvPr>
        </p:nvSpPr>
        <p:spPr>
          <a:xfrm>
            <a:off x="1066800" y="2057400"/>
            <a:ext cx="7520940" cy="548640"/>
          </a:xfrm>
        </p:spPr>
        <p:txBody>
          <a:bodyPr>
            <a:noAutofit/>
          </a:bodyPr>
          <a:lstStyle/>
          <a:p>
            <a:pPr algn="ctr"/>
            <a:r>
              <a:rPr lang="en-US" sz="4000" b="1" dirty="0" smtClean="0">
                <a:solidFill>
                  <a:srgbClr val="FF0000"/>
                </a:solidFill>
                <a:effectLst>
                  <a:outerShdw blurRad="38100" dist="38100" dir="2700000" algn="tl">
                    <a:srgbClr val="000000">
                      <a:alpha val="43137"/>
                    </a:srgbClr>
                  </a:outerShdw>
                </a:effectLst>
              </a:rPr>
              <a:t>What is the chief cause of respiratory adverse events occurring during sedation? </a:t>
            </a:r>
            <a:endParaRPr lang="en-US" sz="4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176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pPr algn="ctr"/>
            <a:r>
              <a:rPr lang="en-US" dirty="0" smtClean="0">
                <a:solidFill>
                  <a:srgbClr val="FF0000"/>
                </a:solidFill>
              </a:rPr>
              <a:t>CHIN LIFT </a:t>
            </a:r>
            <a:endParaRPr lang="en-US" dirty="0">
              <a:solidFill>
                <a:srgbClr val="FF000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04800"/>
            <a:ext cx="605395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027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914400" y="5486400"/>
            <a:ext cx="7543800" cy="914400"/>
          </a:xfrm>
        </p:spPr>
        <p:txBody>
          <a:bodyPr/>
          <a:lstStyle/>
          <a:p>
            <a:pPr algn="ctr"/>
            <a:r>
              <a:rPr lang="en-US" dirty="0" smtClean="0">
                <a:solidFill>
                  <a:srgbClr val="FF0000"/>
                </a:solidFill>
              </a:rPr>
              <a:t>Moving the tongue forward</a:t>
            </a:r>
            <a:endParaRPr lang="en-US" dirty="0">
              <a:solidFill>
                <a:srgbClr val="FF0000"/>
              </a:solidFill>
            </a:endParaRPr>
          </a:p>
        </p:txBody>
      </p:sp>
      <p:pic>
        <p:nvPicPr>
          <p:cNvPr id="11266" name="Picture 2" descr="https://encrypted-tbn3.google.com/images?q=tbn:ANd9GcRsrQ05ArknXmsyBGHWuyQhHHz64TS51ufDA4ifFSbcWqA7P3FKL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1000"/>
            <a:ext cx="7827800" cy="448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3799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717440" y="5257800"/>
            <a:ext cx="7543800" cy="914400"/>
          </a:xfrm>
        </p:spPr>
        <p:txBody>
          <a:bodyPr/>
          <a:lstStyle/>
          <a:p>
            <a:r>
              <a:rPr lang="en-US" sz="2000" dirty="0">
                <a:effectLst/>
              </a:rPr>
              <a:t>a CPAP device increases air pressure to keep airways open so you can rest more soundly without the breathing pauses that interrupt sleep. </a:t>
            </a:r>
            <a:endParaRPr lang="en-US"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04800"/>
            <a:ext cx="6997481" cy="475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695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 READY</a:t>
            </a:r>
            <a:endParaRPr lang="en-US" dirty="0"/>
          </a:p>
        </p:txBody>
      </p:sp>
      <p:sp>
        <p:nvSpPr>
          <p:cNvPr id="3" name="Content Placeholder 2"/>
          <p:cNvSpPr>
            <a:spLocks noGrp="1"/>
          </p:cNvSpPr>
          <p:nvPr>
            <p:ph idx="1"/>
          </p:nvPr>
        </p:nvSpPr>
        <p:spPr/>
        <p:txBody>
          <a:bodyPr/>
          <a:lstStyle/>
          <a:p>
            <a:r>
              <a:rPr lang="en-US" dirty="0" smtClean="0"/>
              <a:t>Do you know where the </a:t>
            </a:r>
            <a:r>
              <a:rPr lang="en-US" b="1" dirty="0" smtClean="0">
                <a:solidFill>
                  <a:srgbClr val="FF0000"/>
                </a:solidFill>
              </a:rPr>
              <a:t>AED</a:t>
            </a:r>
            <a:r>
              <a:rPr lang="en-US" dirty="0" smtClean="0"/>
              <a:t> is? </a:t>
            </a:r>
          </a:p>
          <a:p>
            <a:r>
              <a:rPr lang="en-US" dirty="0" smtClean="0"/>
              <a:t>Do you know where the </a:t>
            </a:r>
            <a:r>
              <a:rPr lang="en-US" b="1" dirty="0" smtClean="0">
                <a:solidFill>
                  <a:srgbClr val="FF0000"/>
                </a:solidFill>
              </a:rPr>
              <a:t>O2 sat monitor </a:t>
            </a:r>
            <a:r>
              <a:rPr lang="en-US" dirty="0" smtClean="0"/>
              <a:t>is? </a:t>
            </a:r>
          </a:p>
          <a:p>
            <a:r>
              <a:rPr lang="en-US" dirty="0" smtClean="0"/>
              <a:t>Do you know where the </a:t>
            </a:r>
            <a:r>
              <a:rPr lang="en-US" b="1" dirty="0" err="1" smtClean="0">
                <a:solidFill>
                  <a:srgbClr val="FF0000"/>
                </a:solidFill>
              </a:rPr>
              <a:t>ambu</a:t>
            </a:r>
            <a:r>
              <a:rPr lang="en-US" b="1" dirty="0" smtClean="0">
                <a:solidFill>
                  <a:srgbClr val="FF0000"/>
                </a:solidFill>
              </a:rPr>
              <a:t> bag </a:t>
            </a:r>
            <a:r>
              <a:rPr lang="en-US" dirty="0" smtClean="0"/>
              <a:t>is in case of a cardiac arrest?</a:t>
            </a:r>
          </a:p>
          <a:p>
            <a:r>
              <a:rPr lang="en-US" dirty="0" smtClean="0"/>
              <a:t>Do you know the </a:t>
            </a:r>
            <a:r>
              <a:rPr lang="en-US" b="1" dirty="0" smtClean="0">
                <a:solidFill>
                  <a:srgbClr val="FF0000"/>
                </a:solidFill>
              </a:rPr>
              <a:t># for the paramedics?</a:t>
            </a:r>
            <a:r>
              <a:rPr lang="en-US" dirty="0" smtClean="0"/>
              <a:t> </a:t>
            </a:r>
          </a:p>
          <a:p>
            <a:r>
              <a:rPr lang="en-US" b="1" dirty="0" smtClean="0">
                <a:solidFill>
                  <a:srgbClr val="FF0000"/>
                </a:solidFill>
              </a:rPr>
              <a:t>Do you know how to do CPR?</a:t>
            </a:r>
            <a:endParaRPr lang="en-US" b="1" dirty="0">
              <a:solidFill>
                <a:srgbClr val="FF0000"/>
              </a:solidFill>
            </a:endParaRPr>
          </a:p>
        </p:txBody>
      </p:sp>
    </p:spTree>
    <p:extLst>
      <p:ext uri="{BB962C8B-B14F-4D97-AF65-F5344CB8AC3E}">
        <p14:creationId xmlns:p14="http://schemas.microsoft.com/office/powerpoint/2010/main" val="2846928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876800"/>
            <a:ext cx="7772400" cy="1326360"/>
          </a:xfrm>
        </p:spPr>
        <p:txBody>
          <a:bodyPr>
            <a:normAutofit lnSpcReduction="10000"/>
          </a:bodyPr>
          <a:lstStyle/>
          <a:p>
            <a:pPr marL="68580" indent="0" algn="ctr">
              <a:buNone/>
            </a:pPr>
            <a:r>
              <a:rPr lang="en-US" sz="4400" b="1" dirty="0" smtClean="0">
                <a:solidFill>
                  <a:srgbClr val="FFFF00"/>
                </a:solidFill>
              </a:rPr>
              <a:t>WHAT SHOULD  YOU BE THINKING ??</a:t>
            </a:r>
            <a:endParaRPr lang="en-US" sz="4400" b="1" dirty="0">
              <a:solidFill>
                <a:srgbClr val="FFFF00"/>
              </a:solidFill>
            </a:endParaRPr>
          </a:p>
        </p:txBody>
      </p:sp>
      <p:sp>
        <p:nvSpPr>
          <p:cNvPr id="2" name="Title 1"/>
          <p:cNvSpPr>
            <a:spLocks noGrp="1"/>
          </p:cNvSpPr>
          <p:nvPr>
            <p:ph type="title"/>
          </p:nvPr>
        </p:nvSpPr>
        <p:spPr>
          <a:xfrm>
            <a:off x="838200" y="512064"/>
            <a:ext cx="7848600" cy="4364736"/>
          </a:xfrm>
        </p:spPr>
        <p:txBody>
          <a:bodyPr>
            <a:normAutofit fontScale="90000"/>
          </a:bodyPr>
          <a:lstStyle/>
          <a:p>
            <a:r>
              <a:rPr lang="en-US" dirty="0" smtClean="0"/>
              <a:t>46 year old male, alcohol dependent, day 2 withdrawal, not drinking because he is nauseated. + diarrhea.  He tells you he is dizzy and weak, feels terribly anxious. </a:t>
            </a:r>
            <a:br>
              <a:rPr lang="en-US" dirty="0" smtClean="0"/>
            </a:br>
            <a:endParaRPr lang="en-US" dirty="0"/>
          </a:p>
        </p:txBody>
      </p:sp>
    </p:spTree>
    <p:extLst>
      <p:ext uri="{BB962C8B-B14F-4D97-AF65-F5344CB8AC3E}">
        <p14:creationId xmlns:p14="http://schemas.microsoft.com/office/powerpoint/2010/main" val="83692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7924800" cy="5060160"/>
          </a:xfrm>
        </p:spPr>
        <p:txBody>
          <a:bodyPr>
            <a:normAutofit/>
          </a:bodyPr>
          <a:lstStyle/>
          <a:p>
            <a:pPr marL="68580" indent="0">
              <a:buNone/>
            </a:pPr>
            <a:r>
              <a:rPr lang="en-US" dirty="0"/>
              <a:t>	</a:t>
            </a:r>
            <a:r>
              <a:rPr lang="en-US" b="1" dirty="0" smtClean="0">
                <a:solidFill>
                  <a:srgbClr val="FFFF00"/>
                </a:solidFill>
              </a:rPr>
              <a:t>a.  </a:t>
            </a:r>
            <a:r>
              <a:rPr lang="en-US" sz="2800" b="1" dirty="0" smtClean="0">
                <a:solidFill>
                  <a:srgbClr val="FFFF00"/>
                </a:solidFill>
              </a:rPr>
              <a:t>Dry tongue </a:t>
            </a:r>
          </a:p>
          <a:p>
            <a:pPr marL="68580" indent="0">
              <a:buNone/>
            </a:pPr>
            <a:r>
              <a:rPr lang="en-US" sz="2800" dirty="0"/>
              <a:t>	</a:t>
            </a:r>
            <a:r>
              <a:rPr lang="en-US" sz="2800" b="1" dirty="0" smtClean="0">
                <a:solidFill>
                  <a:srgbClr val="FFFF00"/>
                </a:solidFill>
              </a:rPr>
              <a:t>b. Blood pressure drops by 12-15 pt. from supine to standing </a:t>
            </a:r>
          </a:p>
          <a:p>
            <a:pPr marL="68580" indent="0">
              <a:buNone/>
            </a:pPr>
            <a:r>
              <a:rPr lang="en-US" sz="2800" b="1" dirty="0">
                <a:solidFill>
                  <a:srgbClr val="FFFF00"/>
                </a:solidFill>
              </a:rPr>
              <a:t>	</a:t>
            </a:r>
            <a:r>
              <a:rPr lang="en-US" sz="2800" b="1" dirty="0" smtClean="0">
                <a:solidFill>
                  <a:srgbClr val="FFFF00"/>
                </a:solidFill>
              </a:rPr>
              <a:t>c. Pulse goes up by 15 beats/minute from supine to standing </a:t>
            </a:r>
          </a:p>
          <a:p>
            <a:pPr marL="68580" indent="0">
              <a:buNone/>
            </a:pPr>
            <a:r>
              <a:rPr lang="en-US" sz="2800" b="1" dirty="0">
                <a:solidFill>
                  <a:srgbClr val="FFFF00"/>
                </a:solidFill>
              </a:rPr>
              <a:t>	</a:t>
            </a:r>
            <a:r>
              <a:rPr lang="en-US" sz="2800" b="1" dirty="0" smtClean="0">
                <a:solidFill>
                  <a:srgbClr val="FFFF00"/>
                </a:solidFill>
              </a:rPr>
              <a:t>d.  Decreased urination. </a:t>
            </a:r>
          </a:p>
          <a:p>
            <a:pPr marL="68580" indent="0">
              <a:buNone/>
            </a:pPr>
            <a:r>
              <a:rPr lang="en-US" sz="2800" b="1" dirty="0">
                <a:solidFill>
                  <a:srgbClr val="FFFF00"/>
                </a:solidFill>
              </a:rPr>
              <a:t>	</a:t>
            </a:r>
            <a:r>
              <a:rPr lang="en-US" sz="2800" b="1" dirty="0" smtClean="0">
                <a:solidFill>
                  <a:srgbClr val="FFFF00"/>
                </a:solidFill>
              </a:rPr>
              <a:t>e.  The urine is dark (concentrated), strong smelling,  and the specific gravity of the urine is &gt; 1.020.  May be + for ketones. </a:t>
            </a:r>
            <a:endParaRPr lang="en-US" sz="2800" b="1" dirty="0">
              <a:solidFill>
                <a:srgbClr val="FFFF00"/>
              </a:solidFill>
            </a:endParaRPr>
          </a:p>
        </p:txBody>
      </p:sp>
      <p:sp>
        <p:nvSpPr>
          <p:cNvPr id="2" name="Title 1"/>
          <p:cNvSpPr>
            <a:spLocks noGrp="1"/>
          </p:cNvSpPr>
          <p:nvPr>
            <p:ph type="title"/>
          </p:nvPr>
        </p:nvSpPr>
        <p:spPr>
          <a:xfrm>
            <a:off x="685800" y="1219200"/>
            <a:ext cx="7543800" cy="914400"/>
          </a:xfrm>
        </p:spPr>
        <p:txBody>
          <a:bodyPr>
            <a:normAutofit fontScale="90000"/>
          </a:bodyPr>
          <a:lstStyle/>
          <a:p>
            <a:pPr algn="ctr"/>
            <a:r>
              <a:rPr lang="en-US" sz="3600" b="1" dirty="0" smtClean="0">
                <a:solidFill>
                  <a:srgbClr val="FF0000"/>
                </a:solidFill>
              </a:rPr>
              <a:t>DEHYDRATIION = VOLUME DEPLETION</a:t>
            </a:r>
            <a:endParaRPr lang="en-US" sz="3600" b="1" dirty="0">
              <a:solidFill>
                <a:srgbClr val="FF0000"/>
              </a:solidFill>
            </a:endParaRPr>
          </a:p>
        </p:txBody>
      </p:sp>
    </p:spTree>
    <p:extLst>
      <p:ext uri="{BB962C8B-B14F-4D97-AF65-F5344CB8AC3E}">
        <p14:creationId xmlns:p14="http://schemas.microsoft.com/office/powerpoint/2010/main" val="273055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09800"/>
            <a:ext cx="7924800" cy="4419600"/>
          </a:xfrm>
        </p:spPr>
        <p:txBody>
          <a:bodyPr>
            <a:normAutofit/>
          </a:bodyPr>
          <a:lstStyle/>
          <a:p>
            <a:r>
              <a:rPr lang="en-US" sz="2400" dirty="0" smtClean="0"/>
              <a:t>1</a:t>
            </a:r>
            <a:r>
              <a:rPr lang="en-US" sz="2400" baseline="30000" dirty="0" smtClean="0"/>
              <a:t>ST</a:t>
            </a:r>
            <a:r>
              <a:rPr lang="en-US" sz="2400" dirty="0" smtClean="0"/>
              <a:t> Treat the </a:t>
            </a:r>
            <a:r>
              <a:rPr lang="en-US" sz="2400" dirty="0" smtClean="0">
                <a:solidFill>
                  <a:srgbClr val="FFC000"/>
                </a:solidFill>
              </a:rPr>
              <a:t>nausea</a:t>
            </a:r>
            <a:r>
              <a:rPr lang="en-US" sz="2400" dirty="0" smtClean="0"/>
              <a:t> with </a:t>
            </a:r>
            <a:r>
              <a:rPr lang="en-US" sz="2400" dirty="0" err="1" smtClean="0"/>
              <a:t>zofran</a:t>
            </a:r>
            <a:r>
              <a:rPr lang="en-US" sz="2400" dirty="0" smtClean="0"/>
              <a:t>/</a:t>
            </a:r>
            <a:r>
              <a:rPr lang="en-US" sz="2400" dirty="0" err="1" smtClean="0"/>
              <a:t>phenergan</a:t>
            </a:r>
            <a:endParaRPr lang="en-US" sz="2400" dirty="0" smtClean="0"/>
          </a:p>
          <a:p>
            <a:r>
              <a:rPr lang="en-US" sz="2400" dirty="0" smtClean="0"/>
              <a:t>2</a:t>
            </a:r>
            <a:r>
              <a:rPr lang="en-US" sz="2400" baseline="30000" dirty="0" smtClean="0"/>
              <a:t>nd</a:t>
            </a:r>
            <a:r>
              <a:rPr lang="en-US" sz="2400" dirty="0" smtClean="0"/>
              <a:t>  Give </a:t>
            </a:r>
            <a:r>
              <a:rPr lang="en-US" sz="2400" dirty="0" err="1" smtClean="0"/>
              <a:t>immodium</a:t>
            </a:r>
            <a:r>
              <a:rPr lang="en-US" sz="2400" dirty="0" smtClean="0"/>
              <a:t> to stop the volume loss from   </a:t>
            </a:r>
            <a:r>
              <a:rPr lang="en-US" sz="2400" dirty="0" smtClean="0">
                <a:solidFill>
                  <a:srgbClr val="FFC000"/>
                </a:solidFill>
              </a:rPr>
              <a:t>diarrhea</a:t>
            </a:r>
          </a:p>
          <a:p>
            <a:r>
              <a:rPr lang="en-US" sz="2400" dirty="0" smtClean="0"/>
              <a:t>3</a:t>
            </a:r>
            <a:r>
              <a:rPr lang="en-US" sz="2400" baseline="30000" dirty="0" smtClean="0"/>
              <a:t>nd</a:t>
            </a:r>
            <a:r>
              <a:rPr lang="en-US" sz="2400" dirty="0" smtClean="0"/>
              <a:t> Attempt to </a:t>
            </a:r>
            <a:r>
              <a:rPr lang="en-US" sz="2400" dirty="0" smtClean="0">
                <a:solidFill>
                  <a:srgbClr val="FFC000"/>
                </a:solidFill>
              </a:rPr>
              <a:t>hydrate</a:t>
            </a:r>
            <a:r>
              <a:rPr lang="en-US" sz="2400" dirty="0" smtClean="0"/>
              <a:t> orally </a:t>
            </a:r>
          </a:p>
          <a:p>
            <a:r>
              <a:rPr lang="en-US" sz="2400" dirty="0" smtClean="0"/>
              <a:t>4</a:t>
            </a:r>
            <a:r>
              <a:rPr lang="en-US" sz="2400" baseline="30000" dirty="0" smtClean="0"/>
              <a:t>rd</a:t>
            </a:r>
            <a:r>
              <a:rPr lang="en-US" sz="2400" dirty="0" smtClean="0"/>
              <a:t> </a:t>
            </a:r>
            <a:r>
              <a:rPr lang="en-US" sz="2400" dirty="0" smtClean="0">
                <a:solidFill>
                  <a:srgbClr val="FFC000"/>
                </a:solidFill>
              </a:rPr>
              <a:t>Monitor I &amp; O s </a:t>
            </a:r>
          </a:p>
          <a:p>
            <a:r>
              <a:rPr lang="en-US" sz="2400" dirty="0" smtClean="0"/>
              <a:t>5</a:t>
            </a:r>
            <a:r>
              <a:rPr lang="en-US" sz="2400" baseline="30000" dirty="0" smtClean="0"/>
              <a:t>th</a:t>
            </a:r>
            <a:r>
              <a:rPr lang="en-US" sz="2400" dirty="0" smtClean="0"/>
              <a:t> check the </a:t>
            </a:r>
            <a:r>
              <a:rPr lang="en-US" sz="2400" dirty="0" smtClean="0">
                <a:solidFill>
                  <a:srgbClr val="FFC000"/>
                </a:solidFill>
              </a:rPr>
              <a:t>specific gravity </a:t>
            </a:r>
            <a:r>
              <a:rPr lang="en-US" sz="2400" dirty="0" smtClean="0"/>
              <a:t>when the client urinates.  With adequate hydration the specific gravity will decrease (1.030         1.010 )</a:t>
            </a:r>
          </a:p>
          <a:p>
            <a:r>
              <a:rPr lang="en-US" sz="2400" b="1" dirty="0" smtClean="0"/>
              <a:t>6</a:t>
            </a:r>
            <a:r>
              <a:rPr lang="en-US" sz="2400" b="1" baseline="30000" dirty="0" smtClean="0"/>
              <a:t>th</a:t>
            </a:r>
            <a:r>
              <a:rPr lang="en-US" sz="2400" b="1" dirty="0" smtClean="0"/>
              <a:t> if client can’t comply, </a:t>
            </a:r>
            <a:r>
              <a:rPr lang="en-US" sz="2400" dirty="0" smtClean="0">
                <a:solidFill>
                  <a:srgbClr val="FFC000"/>
                </a:solidFill>
              </a:rPr>
              <a:t>send to ER for hydration</a:t>
            </a:r>
          </a:p>
          <a:p>
            <a:r>
              <a:rPr lang="en-US" sz="2400" b="1" dirty="0" smtClean="0"/>
              <a:t>7</a:t>
            </a:r>
            <a:r>
              <a:rPr lang="en-US" sz="2400" b="1" baseline="30000" dirty="0" smtClean="0"/>
              <a:t>th</a:t>
            </a:r>
            <a:r>
              <a:rPr lang="en-US" sz="2400" b="1" dirty="0" smtClean="0"/>
              <a:t> These efforts should be in your notes!</a:t>
            </a:r>
            <a:endParaRPr lang="en-US" sz="2400" b="1" dirty="0"/>
          </a:p>
        </p:txBody>
      </p:sp>
      <p:sp>
        <p:nvSpPr>
          <p:cNvPr id="2" name="Title 1"/>
          <p:cNvSpPr>
            <a:spLocks noGrp="1"/>
          </p:cNvSpPr>
          <p:nvPr>
            <p:ph type="title"/>
          </p:nvPr>
        </p:nvSpPr>
        <p:spPr>
          <a:xfrm>
            <a:off x="533400" y="1371600"/>
            <a:ext cx="7543800" cy="914400"/>
          </a:xfrm>
        </p:spPr>
        <p:txBody>
          <a:bodyPr>
            <a:normAutofit fontScale="90000"/>
          </a:bodyPr>
          <a:lstStyle/>
          <a:p>
            <a:r>
              <a:rPr lang="en-US" b="1" dirty="0" smtClean="0">
                <a:solidFill>
                  <a:srgbClr val="FFC000"/>
                </a:solidFill>
              </a:rPr>
              <a:t>WHAT IS THE TREATMENT FOR DEHYDRATION? </a:t>
            </a:r>
            <a:endParaRPr lang="en-US" b="1" dirty="0">
              <a:solidFill>
                <a:srgbClr val="FFC000"/>
              </a:solidFill>
            </a:endParaRPr>
          </a:p>
        </p:txBody>
      </p:sp>
      <p:sp>
        <p:nvSpPr>
          <p:cNvPr id="4" name="Right Arrow 3"/>
          <p:cNvSpPr/>
          <p:nvPr/>
        </p:nvSpPr>
        <p:spPr>
          <a:xfrm>
            <a:off x="3276600" y="5164836"/>
            <a:ext cx="304800"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963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52600" y="685801"/>
            <a:ext cx="6477000" cy="4190999"/>
          </a:xfrm>
        </p:spPr>
        <p:txBody>
          <a:bodyPr>
            <a:normAutofit fontScale="47500" lnSpcReduction="20000"/>
          </a:bodyPr>
          <a:lstStyle/>
          <a:p>
            <a:endParaRPr lang="en-US" dirty="0" smtClean="0"/>
          </a:p>
          <a:p>
            <a:r>
              <a:rPr lang="en-US" sz="5100" dirty="0" smtClean="0"/>
              <a:t>Call for help—Code blue –get crash cart</a:t>
            </a:r>
          </a:p>
          <a:p>
            <a:r>
              <a:rPr lang="en-US" sz="5100" dirty="0" smtClean="0"/>
              <a:t>Ease to the floor </a:t>
            </a:r>
          </a:p>
          <a:p>
            <a:r>
              <a:rPr lang="en-US" sz="5100" dirty="0" smtClean="0"/>
              <a:t>Protect head </a:t>
            </a:r>
          </a:p>
          <a:p>
            <a:r>
              <a:rPr lang="en-US" sz="5100" dirty="0" smtClean="0"/>
              <a:t>Maintain Airway/suction/Vitals/O2 sat/</a:t>
            </a:r>
          </a:p>
          <a:p>
            <a:pPr lvl="1"/>
            <a:r>
              <a:rPr lang="en-US" sz="4900" dirty="0" smtClean="0"/>
              <a:t>time the seizure</a:t>
            </a:r>
          </a:p>
          <a:p>
            <a:r>
              <a:rPr lang="en-US" sz="5100" dirty="0" smtClean="0"/>
              <a:t>Glucose finger stick, &lt;50 give glucagon </a:t>
            </a:r>
          </a:p>
          <a:p>
            <a:r>
              <a:rPr lang="en-US" sz="5100" dirty="0" smtClean="0"/>
              <a:t>Recovery position/support airway </a:t>
            </a:r>
          </a:p>
          <a:p>
            <a:r>
              <a:rPr lang="en-US" sz="5100" dirty="0" smtClean="0"/>
              <a:t>Call Provider/EMS to ER</a:t>
            </a:r>
          </a:p>
          <a:p>
            <a:r>
              <a:rPr lang="en-US" sz="5100" dirty="0" smtClean="0"/>
              <a:t>May give 1 mg Ativan per order</a:t>
            </a:r>
          </a:p>
          <a:p>
            <a:r>
              <a:rPr lang="en-US" sz="5100" dirty="0" smtClean="0"/>
              <a:t>Complete Seizure form for ER </a:t>
            </a:r>
          </a:p>
          <a:p>
            <a:endParaRPr lang="en-US" sz="5100" dirty="0" smtClean="0"/>
          </a:p>
          <a:p>
            <a:endParaRPr lang="en-US" dirty="0"/>
          </a:p>
        </p:txBody>
      </p:sp>
      <p:sp>
        <p:nvSpPr>
          <p:cNvPr id="3" name="Title 2"/>
          <p:cNvSpPr>
            <a:spLocks noGrp="1"/>
          </p:cNvSpPr>
          <p:nvPr>
            <p:ph type="title"/>
          </p:nvPr>
        </p:nvSpPr>
        <p:spPr/>
        <p:txBody>
          <a:bodyPr/>
          <a:lstStyle/>
          <a:p>
            <a:pPr algn="ctr"/>
            <a:r>
              <a:rPr lang="en-US" b="1" dirty="0" smtClean="0">
                <a:solidFill>
                  <a:srgbClr val="FF0000"/>
                </a:solidFill>
              </a:rPr>
              <a:t>Seizures </a:t>
            </a:r>
            <a:endParaRPr lang="en-US" b="1" dirty="0">
              <a:solidFill>
                <a:srgbClr val="FF0000"/>
              </a:solidFill>
            </a:endParaRPr>
          </a:p>
        </p:txBody>
      </p:sp>
    </p:spTree>
    <p:extLst>
      <p:ext uri="{BB962C8B-B14F-4D97-AF65-F5344CB8AC3E}">
        <p14:creationId xmlns:p14="http://schemas.microsoft.com/office/powerpoint/2010/main" val="365184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flipH="1">
            <a:off x="10287000" y="4191000"/>
            <a:ext cx="914400" cy="228601"/>
          </a:xfrm>
        </p:spPr>
        <p:txBody>
          <a:bodyPr>
            <a:normAutofit fontScale="47500" lnSpcReduction="20000"/>
          </a:bodyPr>
          <a:lstStyle/>
          <a:p>
            <a:endParaRPr lang="en-US" dirty="0"/>
          </a:p>
        </p:txBody>
      </p:sp>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9075"/>
            <a:ext cx="610385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9709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 READY</a:t>
            </a:r>
            <a:endParaRPr lang="en-US" dirty="0"/>
          </a:p>
        </p:txBody>
      </p:sp>
      <p:sp>
        <p:nvSpPr>
          <p:cNvPr id="3" name="Content Placeholder 2"/>
          <p:cNvSpPr>
            <a:spLocks noGrp="1"/>
          </p:cNvSpPr>
          <p:nvPr>
            <p:ph idx="1"/>
          </p:nvPr>
        </p:nvSpPr>
        <p:spPr/>
        <p:txBody>
          <a:bodyPr/>
          <a:lstStyle/>
          <a:p>
            <a:r>
              <a:rPr lang="en-US" dirty="0" smtClean="0"/>
              <a:t>Do you know where the </a:t>
            </a:r>
            <a:r>
              <a:rPr lang="en-US" b="1" dirty="0" smtClean="0">
                <a:solidFill>
                  <a:srgbClr val="FFC000"/>
                </a:solidFill>
              </a:rPr>
              <a:t>AED</a:t>
            </a:r>
            <a:r>
              <a:rPr lang="en-US" dirty="0" smtClean="0"/>
              <a:t> is? </a:t>
            </a:r>
          </a:p>
          <a:p>
            <a:r>
              <a:rPr lang="en-US" dirty="0" smtClean="0"/>
              <a:t>Do you know where the </a:t>
            </a:r>
            <a:r>
              <a:rPr lang="en-US" b="1" dirty="0" smtClean="0">
                <a:solidFill>
                  <a:srgbClr val="FFC000"/>
                </a:solidFill>
              </a:rPr>
              <a:t>O2 sat monitor </a:t>
            </a:r>
            <a:r>
              <a:rPr lang="en-US" dirty="0" smtClean="0"/>
              <a:t>is? </a:t>
            </a:r>
          </a:p>
          <a:p>
            <a:r>
              <a:rPr lang="en-US" dirty="0" smtClean="0"/>
              <a:t>Do you know where the </a:t>
            </a:r>
            <a:r>
              <a:rPr lang="en-US" b="1" dirty="0" err="1" smtClean="0">
                <a:solidFill>
                  <a:srgbClr val="FFC000"/>
                </a:solidFill>
              </a:rPr>
              <a:t>ambu</a:t>
            </a:r>
            <a:r>
              <a:rPr lang="en-US" b="1" dirty="0" smtClean="0">
                <a:solidFill>
                  <a:srgbClr val="FFC000"/>
                </a:solidFill>
              </a:rPr>
              <a:t> bag </a:t>
            </a:r>
            <a:r>
              <a:rPr lang="en-US" dirty="0" smtClean="0"/>
              <a:t>is in case of a cardiac arrest?</a:t>
            </a:r>
          </a:p>
          <a:p>
            <a:r>
              <a:rPr lang="en-US" dirty="0" smtClean="0"/>
              <a:t>Do you know the </a:t>
            </a:r>
            <a:r>
              <a:rPr lang="en-US" b="1" dirty="0" smtClean="0">
                <a:solidFill>
                  <a:srgbClr val="FFC000"/>
                </a:solidFill>
              </a:rPr>
              <a:t># for the paramedics?</a:t>
            </a:r>
            <a:r>
              <a:rPr lang="en-US" dirty="0" smtClean="0">
                <a:solidFill>
                  <a:srgbClr val="FFC000"/>
                </a:solidFill>
              </a:rPr>
              <a:t> </a:t>
            </a:r>
          </a:p>
          <a:p>
            <a:r>
              <a:rPr lang="en-US" b="1" dirty="0" smtClean="0">
                <a:solidFill>
                  <a:srgbClr val="FFC000"/>
                </a:solidFill>
              </a:rPr>
              <a:t>Do you know how to do CPR?</a:t>
            </a:r>
            <a:endParaRPr lang="en-US" b="1" dirty="0">
              <a:solidFill>
                <a:srgbClr val="FFC000"/>
              </a:solidFill>
            </a:endParaRPr>
          </a:p>
        </p:txBody>
      </p:sp>
    </p:spTree>
    <p:extLst>
      <p:ext uri="{BB962C8B-B14F-4D97-AF65-F5344CB8AC3E}">
        <p14:creationId xmlns:p14="http://schemas.microsoft.com/office/powerpoint/2010/main" val="284692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2514600"/>
            <a:ext cx="6096000" cy="3657599"/>
          </a:xfrm>
        </p:spPr>
        <p:txBody>
          <a:bodyPr>
            <a:normAutofit fontScale="85000" lnSpcReduction="20000"/>
          </a:bodyPr>
          <a:lstStyle/>
          <a:p>
            <a:r>
              <a:rPr lang="en-US" sz="3000" b="1" dirty="0" smtClean="0"/>
              <a:t>Snoring</a:t>
            </a:r>
            <a:r>
              <a:rPr lang="en-US" sz="3000" dirty="0" smtClean="0"/>
              <a:t> </a:t>
            </a:r>
          </a:p>
          <a:p>
            <a:r>
              <a:rPr lang="en-US" sz="3000" dirty="0" smtClean="0"/>
              <a:t>Movement of the upper abdomen (diaphragmatic contraction) </a:t>
            </a:r>
            <a:r>
              <a:rPr lang="en-US" sz="3000" b="1" dirty="0" smtClean="0"/>
              <a:t>without</a:t>
            </a:r>
            <a:r>
              <a:rPr lang="en-US" sz="3000" dirty="0" smtClean="0"/>
              <a:t>  visible signs of the </a:t>
            </a:r>
            <a:r>
              <a:rPr lang="en-US" sz="3000" b="1" dirty="0" smtClean="0">
                <a:effectLst>
                  <a:outerShdw blurRad="38100" dist="38100" dir="2700000" algn="tl">
                    <a:srgbClr val="000000">
                      <a:alpha val="43137"/>
                    </a:srgbClr>
                  </a:outerShdw>
                </a:effectLst>
              </a:rPr>
              <a:t>chest rising and falling </a:t>
            </a:r>
            <a:r>
              <a:rPr lang="en-US" sz="3000" dirty="0" smtClean="0"/>
              <a:t>as one would expect with air entering the lungs</a:t>
            </a:r>
          </a:p>
          <a:p>
            <a:r>
              <a:rPr lang="en-US" sz="3000" b="1" dirty="0" smtClean="0"/>
              <a:t>Decreased breath sounds </a:t>
            </a:r>
          </a:p>
          <a:p>
            <a:r>
              <a:rPr lang="en-US" sz="3000" b="1" dirty="0" err="1" smtClean="0"/>
              <a:t>Stridor</a:t>
            </a:r>
            <a:r>
              <a:rPr lang="en-US" sz="3000" dirty="0" smtClean="0"/>
              <a:t>—loud high pitched sounds with inspiration. </a:t>
            </a:r>
          </a:p>
          <a:p>
            <a:r>
              <a:rPr lang="en-US" sz="3000" b="1" dirty="0" smtClean="0">
                <a:effectLst>
                  <a:outerShdw blurRad="38100" dist="38100" dir="2700000" algn="tl">
                    <a:srgbClr val="000000">
                      <a:alpha val="43137"/>
                    </a:srgbClr>
                  </a:outerShdw>
                </a:effectLst>
              </a:rPr>
              <a:t>Choking </a:t>
            </a:r>
          </a:p>
          <a:p>
            <a:endParaRPr lang="en-US" sz="2400" dirty="0" smtClean="0"/>
          </a:p>
          <a:p>
            <a:endParaRPr lang="en-US" sz="2400" dirty="0" smtClean="0"/>
          </a:p>
          <a:p>
            <a:endParaRPr lang="en-US" sz="2400" dirty="0" smtClean="0"/>
          </a:p>
          <a:p>
            <a:endParaRPr lang="en-US" dirty="0"/>
          </a:p>
        </p:txBody>
      </p:sp>
      <p:sp>
        <p:nvSpPr>
          <p:cNvPr id="2" name="Title 1"/>
          <p:cNvSpPr>
            <a:spLocks noGrp="1"/>
          </p:cNvSpPr>
          <p:nvPr>
            <p:ph type="title"/>
          </p:nvPr>
        </p:nvSpPr>
        <p:spPr>
          <a:xfrm>
            <a:off x="533400" y="457200"/>
            <a:ext cx="7543800" cy="914400"/>
          </a:xfrm>
        </p:spPr>
        <p:txBody>
          <a:bodyPr>
            <a:noAutofit/>
          </a:bodyPr>
          <a:lstStyle/>
          <a:p>
            <a:pPr algn="ctr"/>
            <a:r>
              <a:rPr lang="en-US" sz="3600" b="1" dirty="0" smtClean="0">
                <a:solidFill>
                  <a:srgbClr val="FF0000"/>
                </a:solidFill>
                <a:effectLst>
                  <a:outerShdw blurRad="38100" dist="38100" dir="2700000" algn="tl">
                    <a:srgbClr val="000000">
                      <a:alpha val="43137"/>
                    </a:srgbClr>
                  </a:outerShdw>
                </a:effectLst>
              </a:rPr>
              <a:t>What are the signs of Airway Obstruction? </a:t>
            </a:r>
            <a:endParaRPr lang="en-US"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037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2" nodeType="clickEffect">
                                  <p:stCondLst>
                                    <p:cond delay="0"/>
                                  </p:stCondLst>
                                  <p:childTnLst>
                                    <p:set>
                                      <p:cBhvr>
                                        <p:cTn id="5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2" grpId="1"/>
      <p:bldP spid="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36" y="381000"/>
            <a:ext cx="8988411" cy="585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1747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286000"/>
            <a:ext cx="6096000" cy="3657599"/>
          </a:xfrm>
        </p:spPr>
        <p:txBody>
          <a:bodyPr>
            <a:normAutofit fontScale="92500"/>
          </a:bodyPr>
          <a:lstStyle/>
          <a:p>
            <a:r>
              <a:rPr lang="en-US" b="1" u="sng" dirty="0" smtClean="0">
                <a:effectLst>
                  <a:outerShdw blurRad="38100" dist="38100" dir="2700000" algn="tl">
                    <a:srgbClr val="000000">
                      <a:alpha val="43137"/>
                    </a:srgbClr>
                  </a:outerShdw>
                </a:effectLst>
              </a:rPr>
              <a:t>YES</a:t>
            </a:r>
          </a:p>
          <a:p>
            <a:pPr>
              <a:buNone/>
            </a:pPr>
            <a:endParaRPr lang="en-US" dirty="0" smtClean="0"/>
          </a:p>
          <a:p>
            <a:r>
              <a:rPr lang="en-US" sz="2800" dirty="0" smtClean="0"/>
              <a:t>Ask if they snore</a:t>
            </a:r>
          </a:p>
          <a:p>
            <a:r>
              <a:rPr lang="en-US" sz="2800" b="1" dirty="0" smtClean="0">
                <a:effectLst>
                  <a:outerShdw blurRad="38100" dist="38100" dir="2700000" algn="tl">
                    <a:srgbClr val="000000">
                      <a:alpha val="43137"/>
                    </a:srgbClr>
                  </a:outerShdw>
                </a:effectLst>
              </a:rPr>
              <a:t>Have disturbed sleep accompanied by excessive daytime somnolence</a:t>
            </a:r>
          </a:p>
          <a:p>
            <a:pPr>
              <a:buNone/>
            </a:pPr>
            <a:endParaRPr lang="en-US" b="1" dirty="0" smtClean="0">
              <a:effectLst>
                <a:outerShdw blurRad="38100" dist="38100" dir="2700000" algn="tl">
                  <a:srgbClr val="000000">
                    <a:alpha val="43137"/>
                  </a:srgbClr>
                </a:outerShdw>
              </a:effectLst>
            </a:endParaRPr>
          </a:p>
          <a:p>
            <a:r>
              <a:rPr lang="en-US" sz="3200" dirty="0" smtClean="0"/>
              <a:t>These are hallmark symptoms of </a:t>
            </a:r>
            <a:r>
              <a:rPr lang="en-US" sz="3200" b="1" dirty="0" smtClean="0">
                <a:effectLst>
                  <a:outerShdw blurRad="38100" dist="38100" dir="2700000" algn="tl">
                    <a:srgbClr val="000000">
                      <a:alpha val="43137"/>
                    </a:srgbClr>
                  </a:outerShdw>
                </a:effectLst>
              </a:rPr>
              <a:t>obstructive sleep apnea</a:t>
            </a:r>
            <a:endParaRPr lang="en-US" sz="3200" b="1" dirty="0">
              <a:effectLst>
                <a:outerShdw blurRad="38100" dist="38100" dir="2700000" algn="tl">
                  <a:srgbClr val="000000">
                    <a:alpha val="43137"/>
                  </a:srgbClr>
                </a:outerShdw>
              </a:effectLst>
            </a:endParaRPr>
          </a:p>
        </p:txBody>
      </p:sp>
      <p:sp>
        <p:nvSpPr>
          <p:cNvPr id="2" name="Title 1"/>
          <p:cNvSpPr>
            <a:spLocks noGrp="1"/>
          </p:cNvSpPr>
          <p:nvPr>
            <p:ph type="title"/>
          </p:nvPr>
        </p:nvSpPr>
        <p:spPr>
          <a:xfrm>
            <a:off x="762000" y="1447800"/>
            <a:ext cx="7772400" cy="914400"/>
          </a:xfrm>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rPr>
              <a:t>Can you predict if someone is at risk for airway obstruction if sedated? </a:t>
            </a:r>
            <a:endParaRPr lang="en-US" b="1" dirty="0">
              <a:solidFill>
                <a:srgbClr val="FF0000"/>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1774" y="1676400"/>
            <a:ext cx="2960471"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819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1400" y="4114800"/>
            <a:ext cx="6096000" cy="3657599"/>
          </a:xfrm>
        </p:spPr>
        <p:txBody>
          <a:bodyPr>
            <a:normAutofit/>
          </a:bodyPr>
          <a:lstStyle/>
          <a:p>
            <a:endParaRPr lang="en-US" dirty="0"/>
          </a:p>
        </p:txBody>
      </p:sp>
      <p:sp>
        <p:nvSpPr>
          <p:cNvPr id="2" name="Title 1"/>
          <p:cNvSpPr>
            <a:spLocks noGrp="1"/>
          </p:cNvSpPr>
          <p:nvPr>
            <p:ph type="title"/>
          </p:nvPr>
        </p:nvSpPr>
        <p:spPr>
          <a:xfrm>
            <a:off x="685800" y="1295400"/>
            <a:ext cx="7543800" cy="914400"/>
          </a:xfrm>
        </p:spPr>
        <p:txBody>
          <a:bodyPr>
            <a:normAutofit fontScale="90000"/>
          </a:bodyPr>
          <a:lstStyle/>
          <a:p>
            <a:pPr algn="ctr"/>
            <a:r>
              <a:rPr lang="en-US" b="1" dirty="0" smtClean="0">
                <a:solidFill>
                  <a:srgbClr val="FF0000"/>
                </a:solidFill>
                <a:effectLst>
                  <a:outerShdw blurRad="38100" dist="38100" dir="2700000" algn="tl">
                    <a:srgbClr val="000000">
                      <a:alpha val="43137"/>
                    </a:srgbClr>
                  </a:outerShdw>
                </a:effectLst>
              </a:rPr>
              <a:t>The Airway Prone to Obstruction</a:t>
            </a:r>
            <a:endParaRPr lang="en-US" b="1" dirty="0">
              <a:solidFill>
                <a:srgbClr val="FF0000"/>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438400"/>
            <a:ext cx="5786378" cy="393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12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tretch>
            <a:fillRect/>
          </a:stretch>
        </p:blipFill>
        <p:spPr bwMode="auto">
          <a:xfrm>
            <a:off x="1066800" y="152400"/>
            <a:ext cx="7486829" cy="4206240"/>
          </a:xfrm>
          <a:prstGeom prst="rect">
            <a:avLst/>
          </a:prstGeom>
          <a:noFill/>
          <a:ln w="9525">
            <a:noFill/>
            <a:miter lim="800000"/>
            <a:headEnd/>
            <a:tailEnd/>
          </a:ln>
        </p:spPr>
      </p:pic>
      <p:sp>
        <p:nvSpPr>
          <p:cNvPr id="2" name="Title 1"/>
          <p:cNvSpPr>
            <a:spLocks noGrp="1"/>
          </p:cNvSpPr>
          <p:nvPr>
            <p:ph type="title"/>
          </p:nvPr>
        </p:nvSpPr>
        <p:spPr>
          <a:xfrm>
            <a:off x="685800" y="5791200"/>
            <a:ext cx="7559040" cy="609600"/>
          </a:xfrm>
        </p:spPr>
        <p:txBody>
          <a:bodyPr>
            <a:normAutofit fontScale="90000"/>
          </a:bodyPr>
          <a:lstStyle/>
          <a:p>
            <a:pPr algn="ctr"/>
            <a:r>
              <a:rPr lang="en-US" b="1" dirty="0" smtClean="0">
                <a:solidFill>
                  <a:schemeClr val="accent1">
                    <a:lumMod val="60000"/>
                    <a:lumOff val="40000"/>
                  </a:schemeClr>
                </a:solidFill>
              </a:rPr>
              <a:t>Airways with difficult mask-ventilation and tracheal intubation</a:t>
            </a:r>
            <a:endParaRPr lang="en-US" dirty="0"/>
          </a:p>
        </p:txBody>
      </p:sp>
    </p:spTree>
    <p:extLst>
      <p:ext uri="{BB962C8B-B14F-4D97-AF65-F5344CB8AC3E}">
        <p14:creationId xmlns:p14="http://schemas.microsoft.com/office/powerpoint/2010/main" val="1075560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762000" y="5257800"/>
            <a:ext cx="7543800" cy="914400"/>
          </a:xfrm>
        </p:spPr>
        <p:txBody>
          <a:bodyPr/>
          <a:lstStyle/>
          <a:p>
            <a:r>
              <a:rPr lang="en-US" sz="2800" dirty="0" err="1">
                <a:effectLst/>
              </a:rPr>
              <a:t>Oropharyngeal</a:t>
            </a:r>
            <a:r>
              <a:rPr lang="en-US" sz="2800" dirty="0">
                <a:effectLst/>
              </a:rPr>
              <a:t> examination in a 35-year-old man reveals </a:t>
            </a:r>
            <a:r>
              <a:rPr lang="en-US" sz="2800" dirty="0" err="1">
                <a:effectLst/>
              </a:rPr>
              <a:t>Mallampati</a:t>
            </a:r>
            <a:r>
              <a:rPr lang="en-US" sz="2800" dirty="0">
                <a:effectLst/>
              </a:rPr>
              <a:t> grade I presentation of the palate's velum</a:t>
            </a:r>
            <a:endParaRPr lang="en-US" sz="2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702945"/>
            <a:ext cx="5364480" cy="402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7723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sz="2800" dirty="0" err="1">
                <a:effectLst/>
              </a:rPr>
              <a:t>Mallampati</a:t>
            </a:r>
            <a:r>
              <a:rPr lang="en-US" sz="2800" dirty="0">
                <a:effectLst/>
              </a:rPr>
              <a:t> III presentation in a 24-year-old woman. Notice how the palatal arches cannot be visualized. </a:t>
            </a:r>
            <a:endParaRPr lang="en-US" sz="2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8600"/>
            <a:ext cx="5364480" cy="402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53857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TotalTime>
  <Words>907</Words>
  <Application>Microsoft Office PowerPoint</Application>
  <PresentationFormat>On-screen Show (4:3)</PresentationFormat>
  <Paragraphs>109</Paragraphs>
  <Slides>29</Slides>
  <Notes>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Elemental</vt:lpstr>
      <vt:lpstr>COMMON EMERGENCIES IN DETOX  Paula J. Colescott MD  Diplomat of the American Board of Addiction Medicine  paula.colescott@providence.org </vt:lpstr>
      <vt:lpstr>What is the chief cause of respiratory adverse events occurring during sedation? </vt:lpstr>
      <vt:lpstr>What are the signs of Airway Obstruction? </vt:lpstr>
      <vt:lpstr>PowerPoint Presentation</vt:lpstr>
      <vt:lpstr>Can you predict if someone is at risk for airway obstruction if sedated? </vt:lpstr>
      <vt:lpstr>The Airway Prone to Obstruction</vt:lpstr>
      <vt:lpstr>Airways with difficult mask-ventilation and tracheal intubation</vt:lpstr>
      <vt:lpstr>Oropharyngeal examination in a 35-year-old man reveals Mallampati grade I presentation of the palate's velum</vt:lpstr>
      <vt:lpstr>Mallampati III presentation in a 24-year-old woman. Notice how the palatal arches cannot be visualized. </vt:lpstr>
      <vt:lpstr>PowerPoint Presentation</vt:lpstr>
      <vt:lpstr>BZDs are Sedatives will relax muscles in a person with OSA  decreased tone of the pharyngeal muscles,  pharynx collapses even with small inspiration</vt:lpstr>
      <vt:lpstr>Sedation is a continuum</vt:lpstr>
      <vt:lpstr>Monitoring ventilatory function by observation or auscultation reduces the risk of adverse events associated with sedation</vt:lpstr>
      <vt:lpstr>PowerPoint Presentation</vt:lpstr>
      <vt:lpstr>Regular monitoring of vital signs  in practice also decreases  the risk of adverse outcomes  during moderate and deep sedation </vt:lpstr>
      <vt:lpstr>Know where your emergency equipment is</vt:lpstr>
      <vt:lpstr>Which of the following is a main determinant of the drive to breathe in humans?</vt:lpstr>
      <vt:lpstr>Sedatives / Opioids blunt response to CO2</vt:lpstr>
      <vt:lpstr>An obese 60 year old alcoholic who smokes is difficult to arouse 2 hours after 50 mg of Librium</vt:lpstr>
      <vt:lpstr>CHIN LIFT </vt:lpstr>
      <vt:lpstr>Moving the tongue forward</vt:lpstr>
      <vt:lpstr>a CPAP device increases air pressure to keep airways open so you can rest more soundly without the breathing pauses that interrupt sleep. </vt:lpstr>
      <vt:lpstr>BE READY</vt:lpstr>
      <vt:lpstr>46 year old male, alcohol dependent, day 2 withdrawal, not drinking because he is nauseated. + diarrhea.  He tells you he is dizzy and weak, feels terribly anxious.  </vt:lpstr>
      <vt:lpstr>DEHYDRATIION = VOLUME DEPLETION</vt:lpstr>
      <vt:lpstr>WHAT IS THE TREATMENT FOR DEHYDRATION? </vt:lpstr>
      <vt:lpstr>Seizures </vt:lpstr>
      <vt:lpstr>PowerPoint Presentation</vt:lpstr>
      <vt:lpstr>BE READY</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EMERGENCIES IN DETOX</dc:title>
  <dc:creator>Owner</dc:creator>
  <cp:lastModifiedBy>Colescott, Paula J</cp:lastModifiedBy>
  <cp:revision>17</cp:revision>
  <dcterms:created xsi:type="dcterms:W3CDTF">2011-11-29T09:33:31Z</dcterms:created>
  <dcterms:modified xsi:type="dcterms:W3CDTF">2016-03-26T01:59:32Z</dcterms:modified>
</cp:coreProperties>
</file>