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426" r:id="rId2"/>
    <p:sldId id="256" r:id="rId3"/>
    <p:sldId id="318" r:id="rId4"/>
    <p:sldId id="335" r:id="rId5"/>
    <p:sldId id="328" r:id="rId6"/>
    <p:sldId id="330" r:id="rId7"/>
    <p:sldId id="367" r:id="rId8"/>
    <p:sldId id="369" r:id="rId9"/>
    <p:sldId id="329" r:id="rId10"/>
    <p:sldId id="324" r:id="rId11"/>
    <p:sldId id="266" r:id="rId12"/>
    <p:sldId id="409" r:id="rId13"/>
    <p:sldId id="344" r:id="rId14"/>
    <p:sldId id="346" r:id="rId15"/>
    <p:sldId id="333" r:id="rId16"/>
    <p:sldId id="410" r:id="rId17"/>
    <p:sldId id="342" r:id="rId18"/>
    <p:sldId id="420" r:id="rId19"/>
    <p:sldId id="325" r:id="rId20"/>
    <p:sldId id="260" r:id="rId21"/>
    <p:sldId id="423" r:id="rId22"/>
    <p:sldId id="425" r:id="rId23"/>
    <p:sldId id="326" r:id="rId24"/>
    <p:sldId id="269" r:id="rId25"/>
    <p:sldId id="268" r:id="rId26"/>
    <p:sldId id="336" r:id="rId27"/>
    <p:sldId id="422" r:id="rId28"/>
    <p:sldId id="337" r:id="rId29"/>
    <p:sldId id="421" r:id="rId30"/>
    <p:sldId id="261" r:id="rId31"/>
    <p:sldId id="418" r:id="rId32"/>
    <p:sldId id="339" r:id="rId33"/>
    <p:sldId id="419" r:id="rId34"/>
    <p:sldId id="341" r:id="rId35"/>
    <p:sldId id="338" r:id="rId36"/>
    <p:sldId id="272" r:id="rId37"/>
    <p:sldId id="352" r:id="rId38"/>
    <p:sldId id="359" r:id="rId39"/>
    <p:sldId id="347" r:id="rId40"/>
    <p:sldId id="357" r:id="rId41"/>
    <p:sldId id="372" r:id="rId42"/>
    <p:sldId id="364" r:id="rId43"/>
    <p:sldId id="362" r:id="rId44"/>
    <p:sldId id="363" r:id="rId45"/>
    <p:sldId id="360" r:id="rId46"/>
    <p:sldId id="429" r:id="rId47"/>
    <p:sldId id="424" r:id="rId48"/>
    <p:sldId id="354" r:id="rId49"/>
    <p:sldId id="428" r:id="rId50"/>
    <p:sldId id="348" r:id="rId51"/>
    <p:sldId id="350" r:id="rId52"/>
    <p:sldId id="302" r:id="rId53"/>
    <p:sldId id="358" r:id="rId54"/>
    <p:sldId id="376" r:id="rId55"/>
    <p:sldId id="377" r:id="rId56"/>
    <p:sldId id="379" r:id="rId57"/>
    <p:sldId id="380" r:id="rId58"/>
    <p:sldId id="366" r:id="rId59"/>
    <p:sldId id="283" r:id="rId60"/>
    <p:sldId id="374" r:id="rId61"/>
    <p:sldId id="371" r:id="rId62"/>
    <p:sldId id="373" r:id="rId63"/>
    <p:sldId id="381" r:id="rId64"/>
    <p:sldId id="411" r:id="rId65"/>
    <p:sldId id="427" r:id="rId66"/>
    <p:sldId id="430" r:id="rId67"/>
    <p:sldId id="408" r:id="rId68"/>
    <p:sldId id="286" r:id="rId69"/>
    <p:sldId id="321" r:id="rId70"/>
  </p:sldIdLst>
  <p:sldSz cx="9144000" cy="6858000" type="screen4x3"/>
  <p:notesSz cx="6858000" cy="9144000"/>
  <p:defaultTextStyle>
    <a:defPPr>
      <a:defRPr lang="en-US"/>
    </a:defPPr>
    <a:lvl1pPr algn="l" rtl="0" fontAlgn="base">
      <a:spcBef>
        <a:spcPct val="0"/>
      </a:spcBef>
      <a:spcAft>
        <a:spcPct val="0"/>
      </a:spcAft>
      <a:defRPr sz="4400" b="1" kern="1200">
        <a:solidFill>
          <a:schemeClr val="hlink"/>
        </a:solidFill>
        <a:latin typeface="Garamond" pitchFamily="18" charset="0"/>
        <a:ea typeface="+mn-ea"/>
        <a:cs typeface="Arial" charset="0"/>
      </a:defRPr>
    </a:lvl1pPr>
    <a:lvl2pPr marL="457200" algn="l" rtl="0" fontAlgn="base">
      <a:spcBef>
        <a:spcPct val="0"/>
      </a:spcBef>
      <a:spcAft>
        <a:spcPct val="0"/>
      </a:spcAft>
      <a:defRPr sz="4400" b="1" kern="1200">
        <a:solidFill>
          <a:schemeClr val="hlink"/>
        </a:solidFill>
        <a:latin typeface="Garamond" pitchFamily="18" charset="0"/>
        <a:ea typeface="+mn-ea"/>
        <a:cs typeface="Arial" charset="0"/>
      </a:defRPr>
    </a:lvl2pPr>
    <a:lvl3pPr marL="914400" algn="l" rtl="0" fontAlgn="base">
      <a:spcBef>
        <a:spcPct val="0"/>
      </a:spcBef>
      <a:spcAft>
        <a:spcPct val="0"/>
      </a:spcAft>
      <a:defRPr sz="4400" b="1" kern="1200">
        <a:solidFill>
          <a:schemeClr val="hlink"/>
        </a:solidFill>
        <a:latin typeface="Garamond" pitchFamily="18" charset="0"/>
        <a:ea typeface="+mn-ea"/>
        <a:cs typeface="Arial" charset="0"/>
      </a:defRPr>
    </a:lvl3pPr>
    <a:lvl4pPr marL="1371600" algn="l" rtl="0" fontAlgn="base">
      <a:spcBef>
        <a:spcPct val="0"/>
      </a:spcBef>
      <a:spcAft>
        <a:spcPct val="0"/>
      </a:spcAft>
      <a:defRPr sz="4400" b="1" kern="1200">
        <a:solidFill>
          <a:schemeClr val="hlink"/>
        </a:solidFill>
        <a:latin typeface="Garamond" pitchFamily="18" charset="0"/>
        <a:ea typeface="+mn-ea"/>
        <a:cs typeface="Arial" charset="0"/>
      </a:defRPr>
    </a:lvl4pPr>
    <a:lvl5pPr marL="1828800" algn="l" rtl="0" fontAlgn="base">
      <a:spcBef>
        <a:spcPct val="0"/>
      </a:spcBef>
      <a:spcAft>
        <a:spcPct val="0"/>
      </a:spcAft>
      <a:defRPr sz="4400" b="1" kern="1200">
        <a:solidFill>
          <a:schemeClr val="hlink"/>
        </a:solidFill>
        <a:latin typeface="Garamond" pitchFamily="18" charset="0"/>
        <a:ea typeface="+mn-ea"/>
        <a:cs typeface="Arial" charset="0"/>
      </a:defRPr>
    </a:lvl5pPr>
    <a:lvl6pPr marL="2286000" algn="l" defTabSz="914400" rtl="0" eaLnBrk="1" latinLnBrk="0" hangingPunct="1">
      <a:defRPr sz="4400" b="1" kern="1200">
        <a:solidFill>
          <a:schemeClr val="hlink"/>
        </a:solidFill>
        <a:latin typeface="Garamond" pitchFamily="18" charset="0"/>
        <a:ea typeface="+mn-ea"/>
        <a:cs typeface="Arial" charset="0"/>
      </a:defRPr>
    </a:lvl6pPr>
    <a:lvl7pPr marL="2743200" algn="l" defTabSz="914400" rtl="0" eaLnBrk="1" latinLnBrk="0" hangingPunct="1">
      <a:defRPr sz="4400" b="1" kern="1200">
        <a:solidFill>
          <a:schemeClr val="hlink"/>
        </a:solidFill>
        <a:latin typeface="Garamond" pitchFamily="18" charset="0"/>
        <a:ea typeface="+mn-ea"/>
        <a:cs typeface="Arial" charset="0"/>
      </a:defRPr>
    </a:lvl7pPr>
    <a:lvl8pPr marL="3200400" algn="l" defTabSz="914400" rtl="0" eaLnBrk="1" latinLnBrk="0" hangingPunct="1">
      <a:defRPr sz="4400" b="1" kern="1200">
        <a:solidFill>
          <a:schemeClr val="hlink"/>
        </a:solidFill>
        <a:latin typeface="Garamond" pitchFamily="18" charset="0"/>
        <a:ea typeface="+mn-ea"/>
        <a:cs typeface="Arial" charset="0"/>
      </a:defRPr>
    </a:lvl8pPr>
    <a:lvl9pPr marL="3657600" algn="l" defTabSz="914400" rtl="0" eaLnBrk="1" latinLnBrk="0" hangingPunct="1">
      <a:defRPr sz="4400" b="1" kern="1200">
        <a:solidFill>
          <a:schemeClr val="hlink"/>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4DDD8-9F6A-4AD5-8698-8F3D79223242}" type="doc">
      <dgm:prSet loTypeId="urn:microsoft.com/office/officeart/2005/8/layout/pyramid1" loCatId="pyramid" qsTypeId="urn:microsoft.com/office/officeart/2005/8/quickstyle/simple1#1" qsCatId="simple" csTypeId="urn:microsoft.com/office/officeart/2005/8/colors/accent1_2#1" csCatId="accent1"/>
      <dgm:spPr/>
    </dgm:pt>
    <dgm:pt modelId="{E5638FA4-6562-4235-B6EB-9F5DFFA6EF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Level IV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Inpatient with medical support</a:t>
          </a:r>
        </a:p>
      </dgm:t>
    </dgm:pt>
    <dgm:pt modelId="{E5109FA9-C84A-45D3-956C-483DE508D19A}" type="parTrans" cxnId="{134BB6DD-FE05-4A99-8548-9611084E8583}">
      <dgm:prSet/>
      <dgm:spPr/>
    </dgm:pt>
    <dgm:pt modelId="{22897713-38F6-4211-A523-9228E2C061A5}" type="sibTrans" cxnId="{134BB6DD-FE05-4A99-8548-9611084E8583}">
      <dgm:prSet/>
      <dgm:spPr/>
    </dgm:pt>
    <dgm:pt modelId="{0982EFE1-E056-4FA3-9782-374D7C17B5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Level III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Inpatient/residential</a:t>
          </a:r>
        </a:p>
      </dgm:t>
    </dgm:pt>
    <dgm:pt modelId="{6A7CC731-D4BD-41BF-B0C9-1E070C026AC9}" type="parTrans" cxnId="{7B1A3772-EEA9-4402-9655-0681BEE6363E}">
      <dgm:prSet/>
      <dgm:spPr/>
    </dgm:pt>
    <dgm:pt modelId="{6EBBA58A-6532-4820-A055-C71039A41F03}" type="sibTrans" cxnId="{7B1A3772-EEA9-4402-9655-0681BEE6363E}">
      <dgm:prSet/>
      <dgm:spPr/>
    </dgm:pt>
    <dgm:pt modelId="{4F7F8F17-93F3-4B07-AEDE-FD57C7D16D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Level II: TRISARF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day hospital</a:t>
          </a:r>
        </a:p>
      </dgm:t>
    </dgm:pt>
    <dgm:pt modelId="{A92762BC-CA86-4C34-A3BE-E3EDBFB86B5C}" type="parTrans" cxnId="{D86FD485-5246-4791-8ADD-5CBEA4C2C80E}">
      <dgm:prSet/>
      <dgm:spPr/>
    </dgm:pt>
    <dgm:pt modelId="{A9AD1DB6-702C-4DCB-A14A-041AD1FFAB47}" type="sibTrans" cxnId="{D86FD485-5246-4791-8ADD-5CBEA4C2C80E}">
      <dgm:prSet/>
      <dgm:spPr/>
    </dgm:pt>
    <dgm:pt modelId="{92442EDD-F8E6-49B9-A7FD-DD265C96A2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Level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outpatient</a:t>
          </a:r>
        </a:p>
      </dgm:t>
    </dgm:pt>
    <dgm:pt modelId="{61371FD1-23D8-496E-8AB9-1640F39F97E2}" type="parTrans" cxnId="{9A77FC05-E9BF-47B3-841C-CF358386319E}">
      <dgm:prSet/>
      <dgm:spPr/>
    </dgm:pt>
    <dgm:pt modelId="{200CCC36-295E-4200-8634-54D9869D2CAB}" type="sibTrans" cxnId="{9A77FC05-E9BF-47B3-841C-CF358386319E}">
      <dgm:prSet/>
      <dgm:spPr/>
    </dgm:pt>
    <dgm:pt modelId="{4D8F9E54-8178-4243-BF00-D5389FF6E6B4}" type="pres">
      <dgm:prSet presAssocID="{5F94DDD8-9F6A-4AD5-8698-8F3D79223242}" presName="Name0" presStyleCnt="0">
        <dgm:presLayoutVars>
          <dgm:dir/>
          <dgm:animLvl val="lvl"/>
          <dgm:resizeHandles val="exact"/>
        </dgm:presLayoutVars>
      </dgm:prSet>
      <dgm:spPr/>
    </dgm:pt>
    <dgm:pt modelId="{3AFF0677-9BF3-4E8B-8B8B-37B63A986FD3}" type="pres">
      <dgm:prSet presAssocID="{E5638FA4-6562-4235-B6EB-9F5DFFA6EFE8}" presName="Name8" presStyleCnt="0"/>
      <dgm:spPr/>
    </dgm:pt>
    <dgm:pt modelId="{5138DD6D-4E6B-491A-A9A7-9B7D99920304}" type="pres">
      <dgm:prSet presAssocID="{E5638FA4-6562-4235-B6EB-9F5DFFA6EFE8}" presName="level" presStyleLbl="node1" presStyleIdx="0" presStyleCnt="4">
        <dgm:presLayoutVars>
          <dgm:chMax val="1"/>
          <dgm:bulletEnabled val="1"/>
        </dgm:presLayoutVars>
      </dgm:prSet>
      <dgm:spPr/>
      <dgm:t>
        <a:bodyPr/>
        <a:lstStyle/>
        <a:p>
          <a:endParaRPr lang="en-US"/>
        </a:p>
      </dgm:t>
    </dgm:pt>
    <dgm:pt modelId="{D544A365-6B17-40F1-8CFE-B15D340928F2}" type="pres">
      <dgm:prSet presAssocID="{E5638FA4-6562-4235-B6EB-9F5DFFA6EFE8}" presName="levelTx" presStyleLbl="revTx" presStyleIdx="0" presStyleCnt="0">
        <dgm:presLayoutVars>
          <dgm:chMax val="1"/>
          <dgm:bulletEnabled val="1"/>
        </dgm:presLayoutVars>
      </dgm:prSet>
      <dgm:spPr/>
      <dgm:t>
        <a:bodyPr/>
        <a:lstStyle/>
        <a:p>
          <a:endParaRPr lang="en-US"/>
        </a:p>
      </dgm:t>
    </dgm:pt>
    <dgm:pt modelId="{FB90A622-0EA5-46CF-8AC5-1327ED448E59}" type="pres">
      <dgm:prSet presAssocID="{0982EFE1-E056-4FA3-9782-374D7C17B501}" presName="Name8" presStyleCnt="0"/>
      <dgm:spPr/>
    </dgm:pt>
    <dgm:pt modelId="{74994464-1DEA-4198-BC4C-085C2D6B3517}" type="pres">
      <dgm:prSet presAssocID="{0982EFE1-E056-4FA3-9782-374D7C17B501}" presName="level" presStyleLbl="node1" presStyleIdx="1" presStyleCnt="4">
        <dgm:presLayoutVars>
          <dgm:chMax val="1"/>
          <dgm:bulletEnabled val="1"/>
        </dgm:presLayoutVars>
      </dgm:prSet>
      <dgm:spPr/>
      <dgm:t>
        <a:bodyPr/>
        <a:lstStyle/>
        <a:p>
          <a:endParaRPr lang="en-US"/>
        </a:p>
      </dgm:t>
    </dgm:pt>
    <dgm:pt modelId="{BDF8FF10-CFAD-423F-8E23-2A93679B9C7C}" type="pres">
      <dgm:prSet presAssocID="{0982EFE1-E056-4FA3-9782-374D7C17B501}" presName="levelTx" presStyleLbl="revTx" presStyleIdx="0" presStyleCnt="0">
        <dgm:presLayoutVars>
          <dgm:chMax val="1"/>
          <dgm:bulletEnabled val="1"/>
        </dgm:presLayoutVars>
      </dgm:prSet>
      <dgm:spPr/>
      <dgm:t>
        <a:bodyPr/>
        <a:lstStyle/>
        <a:p>
          <a:endParaRPr lang="en-US"/>
        </a:p>
      </dgm:t>
    </dgm:pt>
    <dgm:pt modelId="{6933A450-7162-4748-B724-F98FDDECC023}" type="pres">
      <dgm:prSet presAssocID="{4F7F8F17-93F3-4B07-AEDE-FD57C7D16DDC}" presName="Name8" presStyleCnt="0"/>
      <dgm:spPr/>
    </dgm:pt>
    <dgm:pt modelId="{C0E67B63-2D61-44A1-BA32-BD9F58238046}" type="pres">
      <dgm:prSet presAssocID="{4F7F8F17-93F3-4B07-AEDE-FD57C7D16DDC}" presName="level" presStyleLbl="node1" presStyleIdx="2" presStyleCnt="4">
        <dgm:presLayoutVars>
          <dgm:chMax val="1"/>
          <dgm:bulletEnabled val="1"/>
        </dgm:presLayoutVars>
      </dgm:prSet>
      <dgm:spPr/>
      <dgm:t>
        <a:bodyPr/>
        <a:lstStyle/>
        <a:p>
          <a:endParaRPr lang="en-US"/>
        </a:p>
      </dgm:t>
    </dgm:pt>
    <dgm:pt modelId="{6CCFBAEB-3303-4CC5-AB3B-4A7B6BDF5A4F}" type="pres">
      <dgm:prSet presAssocID="{4F7F8F17-93F3-4B07-AEDE-FD57C7D16DDC}" presName="levelTx" presStyleLbl="revTx" presStyleIdx="0" presStyleCnt="0">
        <dgm:presLayoutVars>
          <dgm:chMax val="1"/>
          <dgm:bulletEnabled val="1"/>
        </dgm:presLayoutVars>
      </dgm:prSet>
      <dgm:spPr/>
      <dgm:t>
        <a:bodyPr/>
        <a:lstStyle/>
        <a:p>
          <a:endParaRPr lang="en-US"/>
        </a:p>
      </dgm:t>
    </dgm:pt>
    <dgm:pt modelId="{1C703DE4-456C-421B-BA25-F8CF0BD6E37C}" type="pres">
      <dgm:prSet presAssocID="{92442EDD-F8E6-49B9-A7FD-DD265C96A2E2}" presName="Name8" presStyleCnt="0"/>
      <dgm:spPr/>
    </dgm:pt>
    <dgm:pt modelId="{D811C75F-AD8C-43A2-B3DD-063607677BE5}" type="pres">
      <dgm:prSet presAssocID="{92442EDD-F8E6-49B9-A7FD-DD265C96A2E2}" presName="level" presStyleLbl="node1" presStyleIdx="3" presStyleCnt="4">
        <dgm:presLayoutVars>
          <dgm:chMax val="1"/>
          <dgm:bulletEnabled val="1"/>
        </dgm:presLayoutVars>
      </dgm:prSet>
      <dgm:spPr/>
      <dgm:t>
        <a:bodyPr/>
        <a:lstStyle/>
        <a:p>
          <a:endParaRPr lang="en-US"/>
        </a:p>
      </dgm:t>
    </dgm:pt>
    <dgm:pt modelId="{926595FB-D80B-4661-B0BB-E5B18E7EC1B9}" type="pres">
      <dgm:prSet presAssocID="{92442EDD-F8E6-49B9-A7FD-DD265C96A2E2}" presName="levelTx" presStyleLbl="revTx" presStyleIdx="0" presStyleCnt="0">
        <dgm:presLayoutVars>
          <dgm:chMax val="1"/>
          <dgm:bulletEnabled val="1"/>
        </dgm:presLayoutVars>
      </dgm:prSet>
      <dgm:spPr/>
      <dgm:t>
        <a:bodyPr/>
        <a:lstStyle/>
        <a:p>
          <a:endParaRPr lang="en-US"/>
        </a:p>
      </dgm:t>
    </dgm:pt>
  </dgm:ptLst>
  <dgm:cxnLst>
    <dgm:cxn modelId="{134BB6DD-FE05-4A99-8548-9611084E8583}" srcId="{5F94DDD8-9F6A-4AD5-8698-8F3D79223242}" destId="{E5638FA4-6562-4235-B6EB-9F5DFFA6EFE8}" srcOrd="0" destOrd="0" parTransId="{E5109FA9-C84A-45D3-956C-483DE508D19A}" sibTransId="{22897713-38F6-4211-A523-9228E2C061A5}"/>
    <dgm:cxn modelId="{AC8721A3-06EF-4A71-9716-9198724A64FC}" type="presOf" srcId="{92442EDD-F8E6-49B9-A7FD-DD265C96A2E2}" destId="{926595FB-D80B-4661-B0BB-E5B18E7EC1B9}" srcOrd="1" destOrd="0" presId="urn:microsoft.com/office/officeart/2005/8/layout/pyramid1"/>
    <dgm:cxn modelId="{5E789F47-8E5D-43E2-A1FE-68EB5479156F}" type="presOf" srcId="{0982EFE1-E056-4FA3-9782-374D7C17B501}" destId="{BDF8FF10-CFAD-423F-8E23-2A93679B9C7C}" srcOrd="1" destOrd="0" presId="urn:microsoft.com/office/officeart/2005/8/layout/pyramid1"/>
    <dgm:cxn modelId="{6F4AF0DF-C14D-448E-BE6D-B7D190FE996B}" type="presOf" srcId="{E5638FA4-6562-4235-B6EB-9F5DFFA6EFE8}" destId="{D544A365-6B17-40F1-8CFE-B15D340928F2}" srcOrd="1" destOrd="0" presId="urn:microsoft.com/office/officeart/2005/8/layout/pyramid1"/>
    <dgm:cxn modelId="{9A77FC05-E9BF-47B3-841C-CF358386319E}" srcId="{5F94DDD8-9F6A-4AD5-8698-8F3D79223242}" destId="{92442EDD-F8E6-49B9-A7FD-DD265C96A2E2}" srcOrd="3" destOrd="0" parTransId="{61371FD1-23D8-496E-8AB9-1640F39F97E2}" sibTransId="{200CCC36-295E-4200-8634-54D9869D2CAB}"/>
    <dgm:cxn modelId="{D86FD485-5246-4791-8ADD-5CBEA4C2C80E}" srcId="{5F94DDD8-9F6A-4AD5-8698-8F3D79223242}" destId="{4F7F8F17-93F3-4B07-AEDE-FD57C7D16DDC}" srcOrd="2" destOrd="0" parTransId="{A92762BC-CA86-4C34-A3BE-E3EDBFB86B5C}" sibTransId="{A9AD1DB6-702C-4DCB-A14A-041AD1FFAB47}"/>
    <dgm:cxn modelId="{3A39A64F-28FD-4975-938A-9008AD9D5E21}" type="presOf" srcId="{4F7F8F17-93F3-4B07-AEDE-FD57C7D16DDC}" destId="{6CCFBAEB-3303-4CC5-AB3B-4A7B6BDF5A4F}" srcOrd="1" destOrd="0" presId="urn:microsoft.com/office/officeart/2005/8/layout/pyramid1"/>
    <dgm:cxn modelId="{56DC2487-B56B-4C2B-AAB0-ED0378C656E3}" type="presOf" srcId="{4F7F8F17-93F3-4B07-AEDE-FD57C7D16DDC}" destId="{C0E67B63-2D61-44A1-BA32-BD9F58238046}" srcOrd="0" destOrd="0" presId="urn:microsoft.com/office/officeart/2005/8/layout/pyramid1"/>
    <dgm:cxn modelId="{2ECA0994-D122-421E-BEF4-70536642B9F7}" type="presOf" srcId="{E5638FA4-6562-4235-B6EB-9F5DFFA6EFE8}" destId="{5138DD6D-4E6B-491A-A9A7-9B7D99920304}" srcOrd="0" destOrd="0" presId="urn:microsoft.com/office/officeart/2005/8/layout/pyramid1"/>
    <dgm:cxn modelId="{7B1A3772-EEA9-4402-9655-0681BEE6363E}" srcId="{5F94DDD8-9F6A-4AD5-8698-8F3D79223242}" destId="{0982EFE1-E056-4FA3-9782-374D7C17B501}" srcOrd="1" destOrd="0" parTransId="{6A7CC731-D4BD-41BF-B0C9-1E070C026AC9}" sibTransId="{6EBBA58A-6532-4820-A055-C71039A41F03}"/>
    <dgm:cxn modelId="{1C1F7B54-3AC4-4A43-9038-218B4DA4999C}" type="presOf" srcId="{5F94DDD8-9F6A-4AD5-8698-8F3D79223242}" destId="{4D8F9E54-8178-4243-BF00-D5389FF6E6B4}" srcOrd="0" destOrd="0" presId="urn:microsoft.com/office/officeart/2005/8/layout/pyramid1"/>
    <dgm:cxn modelId="{8FC5A7D0-0A3E-4509-BCE7-BB64E9FB025B}" type="presOf" srcId="{92442EDD-F8E6-49B9-A7FD-DD265C96A2E2}" destId="{D811C75F-AD8C-43A2-B3DD-063607677BE5}" srcOrd="0" destOrd="0" presId="urn:microsoft.com/office/officeart/2005/8/layout/pyramid1"/>
    <dgm:cxn modelId="{3043F0FD-D52C-407B-9443-F0485279E982}" type="presOf" srcId="{0982EFE1-E056-4FA3-9782-374D7C17B501}" destId="{74994464-1DEA-4198-BC4C-085C2D6B3517}" srcOrd="0" destOrd="0" presId="urn:microsoft.com/office/officeart/2005/8/layout/pyramid1"/>
    <dgm:cxn modelId="{163B8505-7F80-4C45-9B9B-47276919080A}" type="presParOf" srcId="{4D8F9E54-8178-4243-BF00-D5389FF6E6B4}" destId="{3AFF0677-9BF3-4E8B-8B8B-37B63A986FD3}" srcOrd="0" destOrd="0" presId="urn:microsoft.com/office/officeart/2005/8/layout/pyramid1"/>
    <dgm:cxn modelId="{A28002D8-19E5-4E8A-A748-FDD03C8A1A3A}" type="presParOf" srcId="{3AFF0677-9BF3-4E8B-8B8B-37B63A986FD3}" destId="{5138DD6D-4E6B-491A-A9A7-9B7D99920304}" srcOrd="0" destOrd="0" presId="urn:microsoft.com/office/officeart/2005/8/layout/pyramid1"/>
    <dgm:cxn modelId="{C8E5BB4E-30DB-46A3-B164-103540EF3B52}" type="presParOf" srcId="{3AFF0677-9BF3-4E8B-8B8B-37B63A986FD3}" destId="{D544A365-6B17-40F1-8CFE-B15D340928F2}" srcOrd="1" destOrd="0" presId="urn:microsoft.com/office/officeart/2005/8/layout/pyramid1"/>
    <dgm:cxn modelId="{EE68917B-2DFD-4FCE-B769-18C1ED3811E8}" type="presParOf" srcId="{4D8F9E54-8178-4243-BF00-D5389FF6E6B4}" destId="{FB90A622-0EA5-46CF-8AC5-1327ED448E59}" srcOrd="1" destOrd="0" presId="urn:microsoft.com/office/officeart/2005/8/layout/pyramid1"/>
    <dgm:cxn modelId="{00BCB90C-D0A5-470C-9609-4DFEC47D09DF}" type="presParOf" srcId="{FB90A622-0EA5-46CF-8AC5-1327ED448E59}" destId="{74994464-1DEA-4198-BC4C-085C2D6B3517}" srcOrd="0" destOrd="0" presId="urn:microsoft.com/office/officeart/2005/8/layout/pyramid1"/>
    <dgm:cxn modelId="{0A66A6EF-D225-40F1-8122-6AF56884EA3B}" type="presParOf" srcId="{FB90A622-0EA5-46CF-8AC5-1327ED448E59}" destId="{BDF8FF10-CFAD-423F-8E23-2A93679B9C7C}" srcOrd="1" destOrd="0" presId="urn:microsoft.com/office/officeart/2005/8/layout/pyramid1"/>
    <dgm:cxn modelId="{43142971-8A06-467E-92FF-106653A9EFC1}" type="presParOf" srcId="{4D8F9E54-8178-4243-BF00-D5389FF6E6B4}" destId="{6933A450-7162-4748-B724-F98FDDECC023}" srcOrd="2" destOrd="0" presId="urn:microsoft.com/office/officeart/2005/8/layout/pyramid1"/>
    <dgm:cxn modelId="{8157F577-A383-4748-B7CE-E1BE195313CB}" type="presParOf" srcId="{6933A450-7162-4748-B724-F98FDDECC023}" destId="{C0E67B63-2D61-44A1-BA32-BD9F58238046}" srcOrd="0" destOrd="0" presId="urn:microsoft.com/office/officeart/2005/8/layout/pyramid1"/>
    <dgm:cxn modelId="{5DA36EAA-2462-454A-B724-4A775B76E773}" type="presParOf" srcId="{6933A450-7162-4748-B724-F98FDDECC023}" destId="{6CCFBAEB-3303-4CC5-AB3B-4A7B6BDF5A4F}" srcOrd="1" destOrd="0" presId="urn:microsoft.com/office/officeart/2005/8/layout/pyramid1"/>
    <dgm:cxn modelId="{CADAA6ED-CEC0-4629-B297-279E084E6553}" type="presParOf" srcId="{4D8F9E54-8178-4243-BF00-D5389FF6E6B4}" destId="{1C703DE4-456C-421B-BA25-F8CF0BD6E37C}" srcOrd="3" destOrd="0" presId="urn:microsoft.com/office/officeart/2005/8/layout/pyramid1"/>
    <dgm:cxn modelId="{80DDBF19-1224-4678-8F08-41C7312D217C}" type="presParOf" srcId="{1C703DE4-456C-421B-BA25-F8CF0BD6E37C}" destId="{D811C75F-AD8C-43A2-B3DD-063607677BE5}" srcOrd="0" destOrd="0" presId="urn:microsoft.com/office/officeart/2005/8/layout/pyramid1"/>
    <dgm:cxn modelId="{FD850C1B-E4DE-40D4-9FDF-66999C3290D4}" type="presParOf" srcId="{1C703DE4-456C-421B-BA25-F8CF0BD6E37C}" destId="{926595FB-D80B-4661-B0BB-E5B18E7EC1B9}"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fld id="{29D6DA91-C132-47E4-90EF-D6926ABBA9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C8DD34D-84A7-4061-B5BE-A30531A15ECE}" type="slidenum">
              <a:rPr lang="en-US" smtClean="0">
                <a:cs typeface="Arial" charset="0"/>
              </a:rPr>
              <a:pPr/>
              <a:t>1</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I am not Luther Johansen. Luther sends his regrets from Baghdad. You’re stuck with me instead.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DEA25726-2B32-4005-A0A8-1D38F1DE1786}" type="slidenum">
              <a:rPr lang="en-US" smtClean="0">
                <a:cs typeface="Arial" charset="0"/>
              </a:rPr>
              <a:pPr/>
              <a:t>16</a:t>
            </a:fld>
            <a:endParaRPr lang="en-US" smtClean="0">
              <a:cs typeface="Arial" charset="0"/>
            </a:endParaRPr>
          </a:p>
        </p:txBody>
      </p:sp>
      <p:sp>
        <p:nvSpPr>
          <p:cNvPr id="43010" name="Rectangle 2"/>
          <p:cNvSpPr>
            <a:spLocks noGrp="1" noRot="1" noChangeAspect="1" noChangeArrowheads="1" noTextEdit="1"/>
          </p:cNvSpPr>
          <p:nvPr>
            <p:ph type="sldImg"/>
          </p:nvPr>
        </p:nvSpPr>
        <p:spPr>
          <a:xfrm>
            <a:off x="1082675" y="641350"/>
            <a:ext cx="4692650" cy="3519488"/>
          </a:xfrm>
          <a:ln/>
        </p:spPr>
      </p:sp>
      <p:sp>
        <p:nvSpPr>
          <p:cNvPr id="43011" name="Rectangle 3"/>
          <p:cNvSpPr>
            <a:spLocks noGrp="1" noChangeArrowheads="1"/>
          </p:cNvSpPr>
          <p:nvPr>
            <p:ph type="body" idx="1"/>
          </p:nvPr>
        </p:nvSpPr>
        <p:spPr>
          <a:xfrm>
            <a:off x="912813" y="4341813"/>
            <a:ext cx="5032375" cy="4116387"/>
          </a:xfrm>
          <a:noFill/>
          <a:ln/>
        </p:spPr>
        <p:txBody>
          <a:bodyPr/>
          <a:lstStyle/>
          <a:p>
            <a:pPr eaLnBrk="1" hangingPunct="1"/>
            <a:r>
              <a:rPr lang="en-US" smtClean="0"/>
              <a:t>Alcohol is unique in many ways.  One of which is the social acceptance of low or moderate levels of consumption.  Perhaps even having benefits while taken in moderation.  However, there are still up to 30% of adults who do not drink.  Conversely about 4 % of adults have defined alcohol dependence with another 4-5% having alcohol abuse which may not be biologically driven.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BC3CB5F6-A73A-4700-AFDB-FC59E5295A56}" type="slidenum">
              <a:rPr lang="en-US" smtClean="0">
                <a:cs typeface="Arial" charset="0"/>
              </a:rPr>
              <a:pPr/>
              <a:t>31</a:t>
            </a:fld>
            <a:endParaRPr lang="en-US" smtClean="0">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a:noFill/>
          <a:ln/>
        </p:spPr>
        <p:txBody>
          <a:bodyPr/>
          <a:lstStyle/>
          <a:p>
            <a:pPr eaLnBrk="1" hangingPunct="1"/>
            <a:r>
              <a:rPr lang="en-US" altLang="en-US" b="1" u="sng" smtClean="0"/>
              <a:t>Factors Modifying the Ethanol Elimination Rate</a:t>
            </a:r>
          </a:p>
          <a:p>
            <a:pPr eaLnBrk="1" hangingPunct="1"/>
            <a:endParaRPr lang="en-US" altLang="en-US" b="1" u="sng" smtClean="0"/>
          </a:p>
          <a:p>
            <a:pPr algn="just" eaLnBrk="1" hangingPunct="1"/>
            <a:r>
              <a:rPr lang="en-US" altLang="en-US" smtClean="0"/>
              <a:t>There is a 3-4 fold variability in the rate of ethanol elimination by humans because of genetic and environmental factors, including sex, age, race, food, biological rhythms, exercise, alcoholism, and drugs.</a:t>
            </a:r>
          </a:p>
          <a:p>
            <a:pPr algn="just" eaLnBrk="1" hangingPunct="1">
              <a:spcAft>
                <a:spcPts val="500"/>
              </a:spcAft>
            </a:pPr>
            <a:endParaRPr lang="en-US" altLang="en-US" smtClean="0"/>
          </a:p>
          <a:p>
            <a:pPr lvl="2" algn="just" eaLnBrk="1" hangingPunct="1">
              <a:spcAft>
                <a:spcPts val="500"/>
              </a:spcAft>
            </a:pPr>
            <a:r>
              <a:rPr lang="en-US" altLang="en-US" smtClean="0"/>
              <a:t>Sex-	Generally, the earlier literature reported no effect of gender on ethanol elimination rates. More recent studies generally indicate a faster role of ethanol elimination by women when rates are corrected for lean body mass. Since women have smaller body size and therefore smaller lean body mass, ethanol elimination per unit lean body mass is higher in women. Men and women generally have similar ethanol elimination rates when results are expressed as g per hr or g per liter liver volume. Because of first pass metabolism by the stomach, it is possible that a given oral dose of ethanol may produce a higher blood ethanol concentration in females than males- see slide on First Pass Metabolism.</a:t>
            </a:r>
          </a:p>
          <a:p>
            <a:pPr lvl="1" algn="just" eaLnBrk="1" hangingPunct="1">
              <a:spcAft>
                <a:spcPts val="500"/>
              </a:spcAft>
            </a:pPr>
            <a:r>
              <a:rPr lang="en-US" altLang="en-US" smtClean="0"/>
              <a:t>Age-	Very young animals have low ethanol elimination rates because ADH (and CYP2E1) are not fully developed. Fetal liver eliminates ethanol very poorly which may have consequences for fetal alcohol syndrome. There may be a small decline in ethanol elimination with aging, perhaps due to decreased liver mass, or body water content.</a:t>
            </a:r>
          </a:p>
          <a:p>
            <a:pPr algn="just" eaLnBrk="1" hangingPunct="1">
              <a:spcAft>
                <a:spcPts val="500"/>
              </a:spcAft>
            </a:pPr>
            <a:r>
              <a:rPr lang="en-US" altLang="en-US" smtClean="0"/>
              <a:t>Race-	Unclear literature. Ethanol elimination may be higher in subjects containing the </a:t>
            </a:r>
            <a:r>
              <a:rPr lang="en-US" altLang="en-US" smtClean="0">
                <a:latin typeface="Symbol" pitchFamily="18" charset="2"/>
              </a:rPr>
              <a:t>b</a:t>
            </a:r>
            <a:r>
              <a:rPr lang="en-US" altLang="en-US" baseline="-25000" smtClean="0"/>
              <a:t>3</a:t>
            </a:r>
            <a:r>
              <a:rPr lang="en-US" altLang="en-US" smtClean="0"/>
              <a:t> class I ADH isoform compared to the </a:t>
            </a:r>
            <a:r>
              <a:rPr lang="en-US" altLang="en-US" smtClean="0">
                <a:latin typeface="Symbol" pitchFamily="18" charset="2"/>
              </a:rPr>
              <a:t>b</a:t>
            </a:r>
            <a:r>
              <a:rPr lang="en-US" altLang="en-US" baseline="-25000" smtClean="0"/>
              <a:t>1</a:t>
            </a:r>
            <a:r>
              <a:rPr lang="en-US" altLang="en-US" smtClean="0"/>
              <a:t> isoform (see ADH allele slide). Some studies, but not all, suggest an increased rate of ethanol elimination by native Americans compared to Caucasians. Rate of ethanol elimination by Chinese is similar to that of Caucasians. One study reported that African Americans had a lower alcohol elimination rate than Caucasians, which reflected a lower liver weight per unit body weight. Liver mass may explain ethnic and gender differences in alcohol elimination rates. See slide on Acetaldehyde Metabolism concerning active and inactive variants of ALDH.</a:t>
            </a:r>
          </a:p>
          <a:p>
            <a:pPr lvl="1" algn="just" eaLnBrk="1" hangingPunct="1">
              <a:spcAft>
                <a:spcPts val="500"/>
              </a:spcAft>
            </a:pPr>
            <a:r>
              <a:rPr lang="en-US" altLang="en-US" smtClean="0"/>
              <a:t>	More research on possible population differences in ethanol elimination is required.</a:t>
            </a:r>
          </a:p>
          <a:p>
            <a:pPr lvl="1" algn="just" eaLnBrk="1" hangingPunct="1">
              <a:spcAft>
                <a:spcPts val="500"/>
              </a:spcAft>
            </a:pPr>
            <a:r>
              <a:rPr lang="en-US" altLang="en-US" smtClean="0"/>
              <a:t>Food-	Ethanol metabolism is higher in the fed nutritional state as compared to the fasted state because ADH levels are higher, and the ability of substrate shuttle mechanisms to transport reducing equivalents into the mitochondria is elevated. Food may also increase liver blood flow. Meals high in carbohydrates are more effective than high fat or high protein in increasing ethanol elimination. One explanation for this is the "fructose effect". The sugar fructose increases ethanol metabolism by providing substrates which help to convert NADH to NAD+, and by producing ADP which enhances mitochondrial oxygen uptake. Food also affects absorption of ethanol (slide). </a:t>
            </a:r>
          </a:p>
          <a:p>
            <a:pPr lvl="1" algn="just" eaLnBrk="1" hangingPunct="1">
              <a:spcAft>
                <a:spcPts val="500"/>
              </a:spcAft>
            </a:pPr>
            <a:r>
              <a:rPr lang="en-US" altLang="en-US" smtClean="0"/>
              <a:t>Biological Rhythms- in rodents, the rate of ethanol elimination varies with the time of day, being maximal at the end of the daily dark period. This may be related to a temperature cycle. Few studies have been carried out in humans.</a:t>
            </a:r>
          </a:p>
          <a:p>
            <a:pPr lvl="1" algn="just" eaLnBrk="1" hangingPunct="1">
              <a:spcAft>
                <a:spcPts val="500"/>
              </a:spcAft>
            </a:pPr>
            <a:endParaRPr lang="en-US" altLang="en-US" smtClean="0"/>
          </a:p>
          <a:p>
            <a:pPr lvl="1" algn="just" eaLnBrk="1" hangingPunct="1">
              <a:spcAft>
                <a:spcPts val="500"/>
              </a:spcAft>
            </a:pPr>
            <a:r>
              <a:rPr lang="en-US" altLang="en-US" smtClean="0"/>
              <a:t>Exercise- unclear literature, most studies report a small increase in ethanol elimination rate, perhaps due to increased temperature or catecholamine release.</a:t>
            </a:r>
          </a:p>
          <a:p>
            <a:pPr lvl="1" algn="just" eaLnBrk="1" hangingPunct="1">
              <a:spcAft>
                <a:spcPts val="500"/>
              </a:spcAft>
            </a:pPr>
            <a:r>
              <a:rPr lang="en-US" altLang="en-US" smtClean="0"/>
              <a:t>Alcoholism- See Metabolic Tolerance Slide. Damaged liver will decrease the rate of ethanol metabolism.</a:t>
            </a:r>
          </a:p>
          <a:p>
            <a:pPr algn="just" eaLnBrk="1" hangingPunct="1">
              <a:spcAft>
                <a:spcPts val="500"/>
              </a:spcAft>
            </a:pPr>
            <a:r>
              <a:rPr lang="en-US" altLang="en-US" smtClean="0"/>
              <a:t>Drugs-	Agents which inhibit ADH (pyrazoles, isobutyramide) or compete with ethanol for ADH (methanol, ethylene glycol) or which inhibit the mitochondrial respiratory chain will decrease the ethanol elimination rate. Most hormones do not significantly affect ethanol metabolism; there may be a small increase produced by thyroid hormones.</a:t>
            </a:r>
          </a:p>
          <a:p>
            <a:pPr algn="just" eaLnBrk="1" hangingPunct="1"/>
            <a:endParaRPr lang="en-US" altLang="en-US" smtClean="0"/>
          </a:p>
          <a:p>
            <a:pPr algn="just" eaLnBrk="1" hangingPunct="1"/>
            <a:r>
              <a:rPr lang="en-US" altLang="en-US" smtClean="0"/>
              <a:t>Jones, et. al., Brit. J. Clin. Pharmacol. 44: 521-526, 1997.</a:t>
            </a:r>
          </a:p>
          <a:p>
            <a:pPr algn="just" eaLnBrk="1" hangingPunct="1"/>
            <a:r>
              <a:rPr lang="en-US" altLang="en-US" smtClean="0"/>
              <a:t>Rogers, et. al., Alcohol Alcohol 22: 345-353, 1987.</a:t>
            </a:r>
          </a:p>
          <a:p>
            <a:pPr algn="just" eaLnBrk="1" hangingPunct="1"/>
            <a:r>
              <a:rPr lang="en-US" altLang="en-US" smtClean="0"/>
              <a:t>Farris and Jones, Alcoholism: Clin. Exp. Res. 2: 77-81, 1978.</a:t>
            </a:r>
          </a:p>
          <a:p>
            <a:pPr algn="just" eaLnBrk="1" hangingPunct="1"/>
            <a:r>
              <a:rPr lang="en-US" altLang="en-US" smtClean="0"/>
              <a:t>Wall, et. al., Alcoholism: Clin. Exp. Res. 20: 1159-1164, 1996.</a:t>
            </a:r>
          </a:p>
          <a:p>
            <a:pPr algn="just" eaLnBrk="1" hangingPunct="1"/>
            <a:r>
              <a:rPr lang="en-US" altLang="en-US" smtClean="0"/>
              <a:t>Bennion and Li, New Engl. J. Med. 294: 9-13, 1976.</a:t>
            </a:r>
          </a:p>
          <a:p>
            <a:pPr algn="just" eaLnBrk="1" hangingPunct="1"/>
            <a:r>
              <a:rPr lang="en-US" altLang="en-US" smtClean="0"/>
              <a:t>Momenthaler, et. al., Alcohol Res.HIth 23: 55-64, 1999.</a:t>
            </a:r>
          </a:p>
          <a:p>
            <a:pPr algn="just" eaLnBrk="1" hangingPunct="1"/>
            <a:r>
              <a:rPr lang="en-US" altLang="en-US" smtClean="0"/>
              <a:t>Kwo, et. al., Gastroent. 115: 1552-1557, 1998.</a:t>
            </a:r>
          </a:p>
          <a:p>
            <a:pPr algn="just" eaLnBrk="1" hangingPunct="1"/>
            <a:r>
              <a:rPr lang="en-US" altLang="en-US" smtClean="0"/>
              <a:t>Green, et. al., Alcoholism: Clin. Exp. Res. 23: 611-616, 1999.</a:t>
            </a:r>
          </a:p>
          <a:p>
            <a:pPr eaLnBrk="1" hangingPunct="1"/>
            <a:endParaRPr lang="en-US" altLang="en-US" smtClean="0"/>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23E1B2E7-834A-4148-9993-9A21CB80F68E}" type="slidenum">
              <a:rPr lang="en-US" smtClean="0">
                <a:cs typeface="Arial" charset="0"/>
              </a:rPr>
              <a:pPr/>
              <a:t>41</a:t>
            </a:fld>
            <a:endParaRPr lang="en-US" smtClean="0">
              <a:cs typeface="Arial" charset="0"/>
            </a:endParaRPr>
          </a:p>
        </p:txBody>
      </p:sp>
      <p:sp>
        <p:nvSpPr>
          <p:cNvPr id="135170" name="Rectangle 2"/>
          <p:cNvSpPr>
            <a:spLocks noGrp="1" noRot="1" noChangeAspect="1" noChangeArrowheads="1" noTextEdit="1"/>
          </p:cNvSpPr>
          <p:nvPr>
            <p:ph type="sldImg"/>
          </p:nvPr>
        </p:nvSpPr>
        <p:spPr>
          <a:xfrm>
            <a:off x="1152525" y="692150"/>
            <a:ext cx="4554538" cy="3416300"/>
          </a:xfrm>
          <a:ln/>
        </p:spPr>
      </p:sp>
      <p:sp>
        <p:nvSpPr>
          <p:cNvPr id="13517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21F4C5AE-D648-4F01-BBCC-BAE730FC8E07}" type="slidenum">
              <a:rPr lang="en-US" smtClean="0">
                <a:cs typeface="Arial" charset="0"/>
              </a:rPr>
              <a:pPr/>
              <a:t>42</a:t>
            </a:fld>
            <a:endParaRPr lang="en-US" smtClean="0">
              <a:cs typeface="Arial"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E493F098-2955-48E8-ABCD-07282F28D4EF}" type="slidenum">
              <a:rPr lang="en-US" smtClean="0">
                <a:cs typeface="Arial" charset="0"/>
              </a:rPr>
              <a:pPr/>
              <a:t>43</a:t>
            </a:fld>
            <a:endParaRPr lang="en-US" smtClean="0">
              <a:cs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2E3124C1-4F63-4970-A677-DDAFE9A8978B}" type="slidenum">
              <a:rPr lang="en-US" smtClean="0">
                <a:cs typeface="Arial" charset="0"/>
              </a:rPr>
              <a:pPr/>
              <a:t>44</a:t>
            </a:fld>
            <a:endParaRPr lang="en-US" smtClean="0">
              <a:cs typeface="Arial"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783881B8-D5B3-4EEE-B124-FF99580A30A2}" type="slidenum">
              <a:rPr lang="en-US" smtClean="0">
                <a:cs typeface="Arial" charset="0"/>
              </a:rPr>
              <a:pPr/>
              <a:t>46</a:t>
            </a:fld>
            <a:endParaRPr lang="en-US" smtClean="0">
              <a:cs typeface="Arial"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en-US" smtClean="0"/>
              <a:t>Routine clinical encounter is characterized by a patient &amp; a clinician. The patient comes forward on their own initiative, communicates clearly &amp; transparently about their problem, &amp; requests help from the clinician to address it. Patient lays their cards on the table. Encounter is collaborative.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55BEDD4D-1E43-4653-A726-A1E04E082B2B}" type="slidenum">
              <a:rPr lang="en-US" smtClean="0">
                <a:cs typeface="Arial" charset="0"/>
              </a:rPr>
              <a:pPr/>
              <a:t>47</a:t>
            </a:fld>
            <a:endParaRPr lang="en-US" smtClean="0">
              <a:cs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r>
              <a:rPr lang="en-US" smtClean="0"/>
              <a:t>The clinical encounter with the patient who suffers from a substance use disorder differs from the above encounter. The patient in most cases has not self-referred, is not asking for help, &amp; may not even be aware of a problem. Out of concern of judgment or stigma, the patient does not put his cards down but holds them close to their chest. The encounter is competitive rather than collaborative. Just like a game of poker…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AFE19DB1-4634-4063-92C7-974027CD1FD0}" type="slidenum">
              <a:rPr lang="en-US" smtClean="0">
                <a:cs typeface="Arial" charset="0"/>
              </a:rPr>
              <a:pPr/>
              <a:t>48</a:t>
            </a:fld>
            <a:endParaRPr lang="en-US" smtClean="0">
              <a:cs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en-US" smtClean="0"/>
              <a:t>Here are some interview techniques that have proven effective with this population in order to optimize your chances of getting a full &amp; accurate history.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B72FBC39-C9A9-4CF0-8867-44779D6DF98F}" type="slidenum">
              <a:rPr lang="en-US" smtClean="0">
                <a:cs typeface="Arial" charset="0"/>
              </a:rPr>
              <a:pPr/>
              <a:t>49</a:t>
            </a:fld>
            <a:endParaRPr lang="en-US" smtClean="0">
              <a:cs typeface="Arial"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r>
              <a:rPr lang="en-US" smtClean="0"/>
              <a:t>With these techniques &amp; some clinical practice, you may become adept at conducting such assessments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CBE7579-0DDD-47D6-9F22-F6C9218FFD59}" type="slidenum">
              <a:rPr lang="en-US" smtClean="0">
                <a:cs typeface="Arial" charset="0"/>
              </a:rPr>
              <a:pPr/>
              <a:t>2</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t>Here’s my version of Luther’s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BA405C8-75E8-4441-B0ED-2879603732D6}" type="slidenum">
              <a:rPr lang="en-US" smtClean="0">
                <a:cs typeface="Arial" charset="0"/>
              </a:rPr>
              <a:pPr/>
              <a:t>58</a:t>
            </a:fld>
            <a:endParaRPr lang="en-US" smtClean="0">
              <a:cs typeface="Arial" charset="0"/>
            </a:endParaRPr>
          </a:p>
        </p:txBody>
      </p:sp>
      <p:sp>
        <p:nvSpPr>
          <p:cNvPr id="160770" name="Rectangle 2"/>
          <p:cNvSpPr>
            <a:spLocks noGrp="1" noRot="1" noChangeAspect="1" noChangeArrowheads="1" noTextEdit="1"/>
          </p:cNvSpPr>
          <p:nvPr>
            <p:ph type="sldImg"/>
          </p:nvPr>
        </p:nvSpPr>
        <p:spPr>
          <a:xfrm>
            <a:off x="1152525" y="692150"/>
            <a:ext cx="4554538" cy="3416300"/>
          </a:xfrm>
          <a:ln/>
        </p:spPr>
      </p:sp>
      <p:sp>
        <p:nvSpPr>
          <p:cNvPr id="16077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B763527F-BF03-4DC5-AA2E-C116A67AA8FD}" type="slidenum">
              <a:rPr lang="en-US" smtClean="0">
                <a:cs typeface="Arial" charset="0"/>
              </a:rPr>
              <a:pPr/>
              <a:t>61</a:t>
            </a:fld>
            <a:endParaRPr lang="en-US" smtClean="0">
              <a:cs typeface="Arial" charset="0"/>
            </a:endParaRPr>
          </a:p>
        </p:txBody>
      </p:sp>
      <p:sp>
        <p:nvSpPr>
          <p:cNvPr id="164866" name="Rectangle 2"/>
          <p:cNvSpPr>
            <a:spLocks noGrp="1" noRot="1" noChangeAspect="1" noChangeArrowheads="1" noTextEdit="1"/>
          </p:cNvSpPr>
          <p:nvPr>
            <p:ph type="sldImg"/>
          </p:nvPr>
        </p:nvSpPr>
        <p:spPr>
          <a:xfrm>
            <a:off x="1152525" y="692150"/>
            <a:ext cx="4554538" cy="3416300"/>
          </a:xfrm>
          <a:ln/>
        </p:spPr>
      </p:sp>
      <p:sp>
        <p:nvSpPr>
          <p:cNvPr id="164867"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75781E7E-8AF9-401A-8799-4AC1E2B492CE}" type="slidenum">
              <a:rPr lang="en-US" smtClean="0">
                <a:cs typeface="Arial" charset="0"/>
              </a:rPr>
              <a:pPr/>
              <a:t>62</a:t>
            </a:fld>
            <a:endParaRPr lang="en-US" smtClean="0">
              <a:cs typeface="Arial" charset="0"/>
            </a:endParaRPr>
          </a:p>
        </p:txBody>
      </p:sp>
      <p:sp>
        <p:nvSpPr>
          <p:cNvPr id="166914" name="Rectangle 2"/>
          <p:cNvSpPr>
            <a:spLocks noGrp="1" noRot="1" noChangeAspect="1" noChangeArrowheads="1" noTextEdit="1"/>
          </p:cNvSpPr>
          <p:nvPr>
            <p:ph type="sldImg"/>
          </p:nvPr>
        </p:nvSpPr>
        <p:spPr>
          <a:xfrm>
            <a:off x="1152525" y="692150"/>
            <a:ext cx="4554538" cy="3416300"/>
          </a:xfrm>
          <a:ln/>
        </p:spPr>
      </p:sp>
      <p:sp>
        <p:nvSpPr>
          <p:cNvPr id="16691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55A39B2F-904E-4216-A746-E4900C6061C3}" type="slidenum">
              <a:rPr lang="en-US" smtClean="0">
                <a:cs typeface="Arial" charset="0"/>
              </a:rPr>
              <a:pPr/>
              <a:t>64</a:t>
            </a:fld>
            <a:endParaRPr lang="en-US" smtClean="0">
              <a:cs typeface="Arial" charset="0"/>
            </a:endParaRPr>
          </a:p>
        </p:txBody>
      </p:sp>
      <p:sp>
        <p:nvSpPr>
          <p:cNvPr id="169986" name="Rectangle 2"/>
          <p:cNvSpPr>
            <a:spLocks noGrp="1" noRot="1" noChangeAspect="1" noChangeArrowheads="1" noTextEdit="1"/>
          </p:cNvSpPr>
          <p:nvPr>
            <p:ph type="sldImg"/>
          </p:nvPr>
        </p:nvSpPr>
        <p:spPr>
          <a:xfrm>
            <a:off x="1082675" y="641350"/>
            <a:ext cx="4692650" cy="3519488"/>
          </a:xfrm>
          <a:ln/>
        </p:spPr>
      </p:sp>
      <p:sp>
        <p:nvSpPr>
          <p:cNvPr id="169987" name="Rectangle 3"/>
          <p:cNvSpPr>
            <a:spLocks noGrp="1" noChangeArrowheads="1"/>
          </p:cNvSpPr>
          <p:nvPr>
            <p:ph type="body" idx="1"/>
          </p:nvPr>
        </p:nvSpPr>
        <p:spPr>
          <a:xfrm>
            <a:off x="912813" y="4341813"/>
            <a:ext cx="5032375" cy="4116387"/>
          </a:xfrm>
          <a:noFill/>
          <a:ln/>
        </p:spPr>
        <p:txBody>
          <a:bodyPr lIns="90555" tIns="45277" rIns="90555" bIns="45277"/>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5B347AF5-4D56-4072-A00E-EAB1D454BDA5}" type="slidenum">
              <a:rPr lang="en-US" smtClean="0">
                <a:cs typeface="Arial" charset="0"/>
              </a:rPr>
              <a:pPr/>
              <a:t>3</a:t>
            </a:fld>
            <a:endParaRPr lang="en-US"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t>Disclaimer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21898A1-36FB-4956-BE30-1A705B69F89F}" type="slidenum">
              <a:rPr lang="en-US" smtClean="0">
                <a:cs typeface="Arial" charset="0"/>
              </a:rPr>
              <a:pPr/>
              <a:t>4</a:t>
            </a:fld>
            <a:endParaRPr lang="en-US"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t>This is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39D17B3-47FF-4DCA-911F-183F8CE248D3}" type="slidenum">
              <a:rPr lang="en-US" smtClean="0">
                <a:cs typeface="Arial" charset="0"/>
              </a:rPr>
              <a:pPr/>
              <a:t>5</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t>This is where I live…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0B4442C-BF98-4FA0-AB20-73B54A61C16F}" type="slidenum">
              <a:rPr lang="en-US" smtClean="0">
                <a:cs typeface="Arial" charset="0"/>
              </a:rPr>
              <a:pPr/>
              <a:t>6</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This is where I work…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F409472-EF84-4B48-91CA-2E0E6DBC989A}" type="slidenum">
              <a:rPr lang="en-US" smtClean="0">
                <a:cs typeface="Arial" charset="0"/>
              </a:rPr>
              <a:pPr/>
              <a:t>7</a:t>
            </a:fld>
            <a:endParaRPr lang="en-US" smtClean="0">
              <a:cs typeface="Arial" charset="0"/>
            </a:endParaRPr>
          </a:p>
        </p:txBody>
      </p:sp>
      <p:sp>
        <p:nvSpPr>
          <p:cNvPr id="30722" name="Rectangle 2"/>
          <p:cNvSpPr>
            <a:spLocks noGrp="1" noRot="1" noChangeAspect="1" noChangeArrowheads="1" noTextEdit="1"/>
          </p:cNvSpPr>
          <p:nvPr>
            <p:ph type="sldImg"/>
          </p:nvPr>
        </p:nvSpPr>
        <p:spPr>
          <a:xfrm>
            <a:off x="1152525" y="692150"/>
            <a:ext cx="4554538" cy="3416300"/>
          </a:xfrm>
          <a:ln/>
        </p:spPr>
      </p:sp>
      <p:sp>
        <p:nvSpPr>
          <p:cNvPr id="30723"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is what I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8C550F6-A629-4DAF-9C77-48BE5CF43A22}" type="slidenum">
              <a:rPr lang="en-US" smtClean="0">
                <a:cs typeface="Arial" charset="0"/>
              </a:rPr>
              <a:pPr/>
              <a:t>8</a:t>
            </a:fld>
            <a:endParaRPr lang="en-US" smtClean="0">
              <a:cs typeface="Arial" charset="0"/>
            </a:endParaRPr>
          </a:p>
        </p:txBody>
      </p:sp>
      <p:sp>
        <p:nvSpPr>
          <p:cNvPr id="32770" name="Rectangle 2"/>
          <p:cNvSpPr>
            <a:spLocks noGrp="1" noRot="1" noChangeAspect="1" noChangeArrowheads="1" noTextEdit="1"/>
          </p:cNvSpPr>
          <p:nvPr>
            <p:ph type="sldImg"/>
          </p:nvPr>
        </p:nvSpPr>
        <p:spPr>
          <a:xfrm>
            <a:off x="1152525" y="692150"/>
            <a:ext cx="4554538" cy="3416300"/>
          </a:xfrm>
          <a:ln/>
        </p:spPr>
      </p:sp>
      <p:sp>
        <p:nvSpPr>
          <p:cNvPr id="32771"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is what I do…</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86127EC-7066-4F80-BD5C-A8E25DBD3D83}" type="slidenum">
              <a:rPr lang="en-US" smtClean="0">
                <a:cs typeface="Arial" charset="0"/>
              </a:rPr>
              <a:pPr/>
              <a:t>9</a:t>
            </a:fld>
            <a:endParaRPr lang="en-US"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t>This is what I do…</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D9C121A-9DB6-45CF-BE5E-33A6C9EF82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296FAB4-46C7-4797-9BA4-C30BD5C188E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39B5352-E776-474B-A42C-56E40976945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76C3CBA-9266-4BD9-AAAD-30523007D00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A7BAFE5-2BBB-4810-81E4-175ED93F6EC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255D5A6-DA5B-44F0-97FD-C896814ED8A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D79BA5B-5196-4AE8-B94A-FB1991C4831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F40991C-8707-49F7-B5AE-E7EEE22B63F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D3E5D-082C-4994-B182-D7B168A972C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986616E-6454-411F-9406-BF97D9FAEC7E}"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D56F7CE-B1B2-411A-A821-9C49F543A1E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0282B08-89AC-407C-9DE9-DDC772108B4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D188F71-D371-490C-A457-427A15FA5EB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19602EC-42AF-4887-AC8D-5BC65B8999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fld id="{260DC02E-C2B9-45C9-A106-66382C16B73A}"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effectLst>
                  <a:outerShdw blurRad="38100" dist="38100" dir="2700000" algn="tl">
                    <a:srgbClr val="000000">
                      <a:alpha val="43137"/>
                    </a:srgbClr>
                  </a:outerShdw>
                </a:effectLst>
                <a:cs typeface="+mn-cs"/>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latin typeface="Arial" charset="0"/>
                <a:cs typeface="+mn-cs"/>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5"/>
          <p:cNvSpPr>
            <a:spLocks noGrp="1" noChangeArrowheads="1"/>
          </p:cNvSpPr>
          <p:nvPr>
            <p:ph type="sldNum" sz="quarter" idx="12"/>
          </p:nvPr>
        </p:nvSpPr>
        <p:spPr>
          <a:noFill/>
        </p:spPr>
        <p:txBody>
          <a:bodyPr/>
          <a:lstStyle/>
          <a:p>
            <a:fld id="{2D801A31-83EB-4EB0-9D4F-932BEB21992E}" type="slidenum">
              <a:rPr lang="en-US" smtClean="0">
                <a:cs typeface="Arial" charset="0"/>
              </a:rPr>
              <a:pPr/>
              <a:t>1</a:t>
            </a:fld>
            <a:endParaRPr lang="en-US" smtClean="0">
              <a:cs typeface="Arial" charset="0"/>
            </a:endParaRPr>
          </a:p>
        </p:txBody>
      </p:sp>
      <p:sp>
        <p:nvSpPr>
          <p:cNvPr id="248834" name="Rectangle 2"/>
          <p:cNvSpPr>
            <a:spLocks noGrp="1" noChangeArrowheads="1"/>
          </p:cNvSpPr>
          <p:nvPr>
            <p:ph type="ctrTitle"/>
          </p:nvPr>
        </p:nvSpPr>
        <p:spPr>
          <a:xfrm>
            <a:off x="685800" y="2057400"/>
            <a:ext cx="7772400" cy="1466850"/>
          </a:xfrm>
        </p:spPr>
        <p:txBody>
          <a:bodyPr/>
          <a:lstStyle/>
          <a:p>
            <a:pPr eaLnBrk="1" hangingPunct="1">
              <a:defRPr/>
            </a:pPr>
            <a:r>
              <a:rPr lang="en-US" sz="5400">
                <a:solidFill>
                  <a:schemeClr val="hlink"/>
                </a:solidFill>
              </a:rPr>
              <a:t>Assessment, Diagnosis, &amp; Pharmacologic Treatment of Alcoholism</a:t>
            </a:r>
          </a:p>
        </p:txBody>
      </p:sp>
      <p:sp>
        <p:nvSpPr>
          <p:cNvPr id="248835" name="Rectangle 3"/>
          <p:cNvSpPr>
            <a:spLocks noGrp="1" noChangeArrowheads="1"/>
          </p:cNvSpPr>
          <p:nvPr>
            <p:ph type="subTitle" idx="1"/>
          </p:nvPr>
        </p:nvSpPr>
        <p:spPr>
          <a:xfrm>
            <a:off x="1295400" y="4267200"/>
            <a:ext cx="6400800" cy="1752600"/>
          </a:xfrm>
        </p:spPr>
        <p:txBody>
          <a:bodyPr/>
          <a:lstStyle/>
          <a:p>
            <a:pPr eaLnBrk="1" hangingPunct="1">
              <a:lnSpc>
                <a:spcPct val="80000"/>
              </a:lnSpc>
              <a:defRPr/>
            </a:pPr>
            <a:r>
              <a:rPr lang="en-US" sz="2800" b="1"/>
              <a:t>Luther Johansen M.D.</a:t>
            </a:r>
          </a:p>
          <a:p>
            <a:pPr eaLnBrk="1" hangingPunct="1">
              <a:lnSpc>
                <a:spcPct val="80000"/>
              </a:lnSpc>
              <a:defRPr/>
            </a:pPr>
            <a:r>
              <a:rPr lang="en-US" sz="2800" b="1"/>
              <a:t>COL, MC, USA</a:t>
            </a:r>
          </a:p>
          <a:p>
            <a:pPr eaLnBrk="1" hangingPunct="1">
              <a:lnSpc>
                <a:spcPct val="80000"/>
              </a:lnSpc>
              <a:defRPr/>
            </a:pPr>
            <a:r>
              <a:rPr lang="en-US" sz="2800" b="1"/>
              <a:t>Consultant to Army Surgeon General on Substance Use Disorders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1"/>
          </p:nvPr>
        </p:nvSpPr>
        <p:spPr>
          <a:noFill/>
        </p:spPr>
        <p:txBody>
          <a:bodyPr/>
          <a:lstStyle/>
          <a:p>
            <a:fld id="{E18468EC-45B6-445A-93BF-928C4310F4DE}" type="slidenum">
              <a:rPr lang="en-US" smtClean="0">
                <a:cs typeface="Arial" charset="0"/>
              </a:rPr>
              <a:pPr/>
              <a:t>10</a:t>
            </a:fld>
            <a:endParaRPr lang="en-US" smtClean="0">
              <a:cs typeface="Arial" charset="0"/>
            </a:endParaRPr>
          </a:p>
        </p:txBody>
      </p:sp>
      <p:sp>
        <p:nvSpPr>
          <p:cNvPr id="94210" name="Rectangle 2"/>
          <p:cNvSpPr>
            <a:spLocks noGrp="1" noRot="1" noChangeArrowheads="1"/>
          </p:cNvSpPr>
          <p:nvPr>
            <p:ph type="title"/>
          </p:nvPr>
        </p:nvSpPr>
        <p:spPr/>
        <p:txBody>
          <a:bodyPr/>
          <a:lstStyle/>
          <a:p>
            <a:pPr eaLnBrk="1" hangingPunct="1">
              <a:defRPr/>
            </a:pPr>
            <a:r>
              <a:rPr lang="en-US">
                <a:solidFill>
                  <a:schemeClr val="hlink"/>
                </a:solidFill>
              </a:rPr>
              <a:t>Objectives</a:t>
            </a:r>
          </a:p>
        </p:txBody>
      </p:sp>
      <p:sp>
        <p:nvSpPr>
          <p:cNvPr id="94211" name="Rectangle 3"/>
          <p:cNvSpPr>
            <a:spLocks noGrp="1" noChangeArrowheads="1"/>
          </p:cNvSpPr>
          <p:nvPr>
            <p:ph type="body" idx="1"/>
          </p:nvPr>
        </p:nvSpPr>
        <p:spPr/>
        <p:txBody>
          <a:bodyPr/>
          <a:lstStyle/>
          <a:p>
            <a:pPr eaLnBrk="1" hangingPunct="1">
              <a:defRPr/>
            </a:pPr>
            <a:r>
              <a:rPr lang="en-US" sz="2800" b="1"/>
              <a:t>By the end of this briefing, you will…</a:t>
            </a:r>
          </a:p>
          <a:p>
            <a:pPr lvl="1" eaLnBrk="1" hangingPunct="1">
              <a:defRPr/>
            </a:pPr>
            <a:r>
              <a:rPr lang="en-US" sz="2400" b="1"/>
              <a:t>Be familiar with diagnostic criteria &amp; assessment guidelines for EtOH use disorders</a:t>
            </a:r>
          </a:p>
          <a:p>
            <a:pPr lvl="1" eaLnBrk="1" hangingPunct="1">
              <a:defRPr/>
            </a:pPr>
            <a:r>
              <a:rPr lang="en-US" sz="2400" b="1"/>
              <a:t>Be aware of acute issues in the assessment &amp; care of patients who present with EtOH use disorders</a:t>
            </a:r>
          </a:p>
          <a:p>
            <a:pPr lvl="1" eaLnBrk="1" hangingPunct="1">
              <a:defRPr/>
            </a:pPr>
            <a:r>
              <a:rPr lang="en-US" sz="2400" b="1"/>
              <a:t>Be alert to opportunities for interventions with patients who present with EtOH use disorders</a:t>
            </a:r>
          </a:p>
          <a:p>
            <a:pPr lvl="1" eaLnBrk="1" hangingPunct="1">
              <a:defRPr/>
            </a:pPr>
            <a:r>
              <a:rPr lang="en-US" sz="2400" b="1"/>
              <a:t>Be able to describe the elements of a comprehensive treatment program for EtOH use disorders</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1"/>
          </p:nvPr>
        </p:nvSpPr>
        <p:spPr>
          <a:noFill/>
        </p:spPr>
        <p:txBody>
          <a:bodyPr/>
          <a:lstStyle/>
          <a:p>
            <a:fld id="{1FD01453-0664-4CF4-9B6D-63C468B5D5BE}" type="slidenum">
              <a:rPr lang="en-US" smtClean="0">
                <a:cs typeface="Arial" charset="0"/>
              </a:rPr>
              <a:pPr/>
              <a:t>11</a:t>
            </a:fld>
            <a:endParaRPr lang="en-US" smtClean="0">
              <a:cs typeface="Arial" charset="0"/>
            </a:endParaRPr>
          </a:p>
        </p:txBody>
      </p:sp>
      <p:sp>
        <p:nvSpPr>
          <p:cNvPr id="16386" name="Rectangle 2"/>
          <p:cNvSpPr>
            <a:spLocks noGrp="1" noRot="1" noChangeArrowheads="1"/>
          </p:cNvSpPr>
          <p:nvPr>
            <p:ph type="title"/>
          </p:nvPr>
        </p:nvSpPr>
        <p:spPr/>
        <p:txBody>
          <a:bodyPr/>
          <a:lstStyle/>
          <a:p>
            <a:pPr eaLnBrk="1" hangingPunct="1">
              <a:defRPr/>
            </a:pPr>
            <a:r>
              <a:rPr lang="en-US">
                <a:solidFill>
                  <a:schemeClr val="hlink"/>
                </a:solidFill>
              </a:rPr>
              <a:t>Outline</a:t>
            </a:r>
          </a:p>
        </p:txBody>
      </p:sp>
      <p:sp>
        <p:nvSpPr>
          <p:cNvPr id="16387" name="Rectangle 3"/>
          <p:cNvSpPr>
            <a:spLocks noGrp="1" noChangeArrowheads="1"/>
          </p:cNvSpPr>
          <p:nvPr>
            <p:ph type="body" sz="half" idx="1"/>
          </p:nvPr>
        </p:nvSpPr>
        <p:spPr>
          <a:xfrm>
            <a:off x="914400" y="1600200"/>
            <a:ext cx="3581400" cy="4525963"/>
          </a:xfrm>
        </p:spPr>
        <p:txBody>
          <a:bodyPr/>
          <a:lstStyle/>
          <a:p>
            <a:pPr eaLnBrk="1" hangingPunct="1">
              <a:defRPr/>
            </a:pPr>
            <a:r>
              <a:rPr lang="en-US" b="1"/>
              <a:t>Epidemiology</a:t>
            </a:r>
          </a:p>
          <a:p>
            <a:pPr eaLnBrk="1" hangingPunct="1">
              <a:defRPr/>
            </a:pPr>
            <a:r>
              <a:rPr lang="en-US" b="1"/>
              <a:t>Definitions</a:t>
            </a:r>
          </a:p>
          <a:p>
            <a:pPr eaLnBrk="1" hangingPunct="1">
              <a:defRPr/>
            </a:pPr>
            <a:r>
              <a:rPr lang="en-US" b="1"/>
              <a:t>Pathophysiology</a:t>
            </a:r>
          </a:p>
        </p:txBody>
      </p:sp>
      <p:sp>
        <p:nvSpPr>
          <p:cNvPr id="16389" name="Rectangle 5"/>
          <p:cNvSpPr>
            <a:spLocks noGrp="1" noChangeArrowheads="1"/>
          </p:cNvSpPr>
          <p:nvPr>
            <p:ph type="body" sz="half" idx="2"/>
          </p:nvPr>
        </p:nvSpPr>
        <p:spPr>
          <a:xfrm>
            <a:off x="4876800" y="1600200"/>
            <a:ext cx="3810000" cy="4525963"/>
          </a:xfrm>
        </p:spPr>
        <p:txBody>
          <a:bodyPr/>
          <a:lstStyle/>
          <a:p>
            <a:pPr eaLnBrk="1" hangingPunct="1">
              <a:defRPr/>
            </a:pPr>
            <a:r>
              <a:rPr lang="en-US" b="1"/>
              <a:t>Diagnosis</a:t>
            </a:r>
          </a:p>
          <a:p>
            <a:pPr eaLnBrk="1" hangingPunct="1">
              <a:defRPr/>
            </a:pPr>
            <a:r>
              <a:rPr lang="en-US" b="1"/>
              <a:t>Management</a:t>
            </a:r>
          </a:p>
          <a:p>
            <a:pPr eaLnBrk="1" hangingPunct="1">
              <a:defRPr/>
            </a:pPr>
            <a:r>
              <a:rPr lang="en-US" b="1"/>
              <a:t>Pharmacotherapy</a:t>
            </a:r>
          </a:p>
          <a:p>
            <a:pPr eaLnBrk="1" hangingPunct="1">
              <a:defRPr/>
            </a:pPr>
            <a:endParaRPr lang="en-US"/>
          </a:p>
        </p:txBody>
      </p:sp>
      <p:pic>
        <p:nvPicPr>
          <p:cNvPr id="36869" name="Picture 4" descr="LARGE%20PHOTOS_ALCOHOL"/>
          <p:cNvPicPr>
            <a:picLocks noChangeAspect="1" noChangeArrowheads="1"/>
          </p:cNvPicPr>
          <p:nvPr/>
        </p:nvPicPr>
        <p:blipFill>
          <a:blip r:embed="rId2"/>
          <a:srcRect/>
          <a:stretch>
            <a:fillRect/>
          </a:stretch>
        </p:blipFill>
        <p:spPr bwMode="auto">
          <a:xfrm>
            <a:off x="2057400" y="3468688"/>
            <a:ext cx="5076825" cy="308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p:spPr>
        <p:txBody>
          <a:bodyPr/>
          <a:lstStyle/>
          <a:p>
            <a:fld id="{DFB09431-E5E7-4C35-BE51-BA8A16D1FE09}" type="slidenum">
              <a:rPr lang="en-US" smtClean="0">
                <a:cs typeface="Arial" charset="0"/>
              </a:rPr>
              <a:pPr/>
              <a:t>12</a:t>
            </a:fld>
            <a:endParaRPr lang="en-US" smtClean="0">
              <a:cs typeface="Arial" charset="0"/>
            </a:endParaRPr>
          </a:p>
        </p:txBody>
      </p:sp>
      <p:sp>
        <p:nvSpPr>
          <p:cNvPr id="221186" name="Rectangle 2"/>
          <p:cNvSpPr>
            <a:spLocks noGrp="1" noRot="1" noChangeArrowheads="1"/>
          </p:cNvSpPr>
          <p:nvPr>
            <p:ph type="title"/>
          </p:nvPr>
        </p:nvSpPr>
        <p:spPr/>
        <p:txBody>
          <a:bodyPr/>
          <a:lstStyle/>
          <a:p>
            <a:pPr eaLnBrk="1" hangingPunct="1">
              <a:defRPr/>
            </a:pPr>
            <a:r>
              <a:rPr lang="en-US" sz="4800">
                <a:solidFill>
                  <a:schemeClr val="hlink"/>
                </a:solidFill>
              </a:rPr>
              <a:t>Epidemiology</a:t>
            </a:r>
            <a:endParaRPr lang="en-US">
              <a:solidFill>
                <a:schemeClr val="hlink"/>
              </a:solidFill>
            </a:endParaRPr>
          </a:p>
        </p:txBody>
      </p:sp>
      <p:sp>
        <p:nvSpPr>
          <p:cNvPr id="221187" name="Rectangle 3"/>
          <p:cNvSpPr>
            <a:spLocks noGrp="1" noChangeArrowheads="1"/>
          </p:cNvSpPr>
          <p:nvPr>
            <p:ph type="body" idx="1"/>
          </p:nvPr>
        </p:nvSpPr>
        <p:spPr/>
        <p:txBody>
          <a:bodyPr/>
          <a:lstStyle/>
          <a:p>
            <a:pPr eaLnBrk="1" hangingPunct="1">
              <a:defRPr/>
            </a:pPr>
            <a:r>
              <a:rPr lang="en-US" sz="3000" b="1"/>
              <a:t>EtOH is the #1 drug of abuse in the U.S.</a:t>
            </a:r>
          </a:p>
          <a:p>
            <a:pPr eaLnBrk="1" hangingPunct="1">
              <a:defRPr/>
            </a:pPr>
            <a:r>
              <a:rPr lang="en-US" sz="3000" b="1"/>
              <a:t>EtOH use disorders…</a:t>
            </a:r>
          </a:p>
          <a:p>
            <a:pPr lvl="1" eaLnBrk="1" hangingPunct="1">
              <a:defRPr/>
            </a:pPr>
            <a:r>
              <a:rPr lang="en-US" sz="2600" b="1"/>
              <a:t>are common, afflicting as many as 15.4 million Americans</a:t>
            </a:r>
          </a:p>
          <a:p>
            <a:pPr lvl="1" eaLnBrk="1" hangingPunct="1">
              <a:defRPr/>
            </a:pPr>
            <a:r>
              <a:rPr lang="en-US" sz="2600" b="1"/>
              <a:t>lead to increased mortality &amp; morbidity</a:t>
            </a:r>
          </a:p>
          <a:p>
            <a:pPr lvl="2" eaLnBrk="1" hangingPunct="1">
              <a:defRPr/>
            </a:pPr>
            <a:r>
              <a:rPr lang="en-US" sz="2200" b="1"/>
              <a:t>EtOH is the 7</a:t>
            </a:r>
            <a:r>
              <a:rPr lang="en-US" sz="2200" b="1" baseline="30000"/>
              <a:t>th</a:t>
            </a:r>
            <a:r>
              <a:rPr lang="en-US" sz="2200" b="1"/>
              <a:t> leading cause of disability worldwide</a:t>
            </a:r>
            <a:endParaRPr lang="en-US" b="1"/>
          </a:p>
          <a:p>
            <a:pPr lvl="2" eaLnBrk="1" hangingPunct="1">
              <a:defRPr/>
            </a:pPr>
            <a:r>
              <a:rPr lang="en-US" sz="2200" b="1"/>
              <a:t>More years are lost to EtOH than to heart disease</a:t>
            </a:r>
          </a:p>
          <a:p>
            <a:pPr lvl="2" eaLnBrk="1" hangingPunct="1">
              <a:defRPr/>
            </a:pPr>
            <a:r>
              <a:rPr lang="en-US" sz="2200" b="1"/>
              <a:t>EtOH-related years lost are 2</a:t>
            </a:r>
            <a:r>
              <a:rPr lang="en-US" sz="2200" b="1" baseline="30000"/>
              <a:t>nd</a:t>
            </a:r>
            <a:r>
              <a:rPr lang="en-US" sz="2200" b="1"/>
              <a:t> only to cancer</a:t>
            </a:r>
          </a:p>
          <a:p>
            <a:pPr lvl="2" eaLnBrk="1" hangingPunct="1">
              <a:defRPr/>
            </a:pPr>
            <a:r>
              <a:rPr lang="en-US" sz="2200" b="1"/>
              <a:t>EtOH is #1 cause of preventable mental retardation</a:t>
            </a:r>
          </a:p>
          <a:p>
            <a:pPr lvl="1" eaLnBrk="1" hangingPunct="1">
              <a:defRPr/>
            </a:pPr>
            <a:r>
              <a:rPr lang="en-US" sz="2600" b="1"/>
              <a:t>cost the nation $150 billion/yr in the US </a:t>
            </a:r>
            <a:r>
              <a:rPr lang="en-US" sz="2000" b="1"/>
              <a:t>(NIAAA estimate)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4"/>
          <p:cNvSpPr>
            <a:spLocks noGrp="1"/>
          </p:cNvSpPr>
          <p:nvPr>
            <p:ph type="sldNum" sz="quarter" idx="11"/>
          </p:nvPr>
        </p:nvSpPr>
        <p:spPr>
          <a:noFill/>
        </p:spPr>
        <p:txBody>
          <a:bodyPr/>
          <a:lstStyle/>
          <a:p>
            <a:fld id="{78650CB4-D2C3-4444-960F-17A2184DBEC5}" type="slidenum">
              <a:rPr lang="en-US" smtClean="0">
                <a:cs typeface="Arial" charset="0"/>
              </a:rPr>
              <a:pPr/>
              <a:t>13</a:t>
            </a:fld>
            <a:endParaRPr lang="en-US" smtClean="0">
              <a:cs typeface="Arial" charset="0"/>
            </a:endParaRPr>
          </a:p>
        </p:txBody>
      </p:sp>
      <p:sp>
        <p:nvSpPr>
          <p:cNvPr id="38914" name="Footer Placeholder 5"/>
          <p:cNvSpPr>
            <a:spLocks noGrp="1"/>
          </p:cNvSpPr>
          <p:nvPr>
            <p:ph type="ftr" sz="quarter" idx="12"/>
          </p:nvPr>
        </p:nvSpPr>
        <p:spPr>
          <a:noFill/>
        </p:spPr>
        <p:txBody>
          <a:bodyPr/>
          <a:lstStyle/>
          <a:p>
            <a:r>
              <a:rPr lang="en-US" smtClean="0">
                <a:cs typeface="Arial" charset="0"/>
              </a:rPr>
              <a:t>McGinnis, IM</a:t>
            </a:r>
          </a:p>
        </p:txBody>
      </p:sp>
      <p:sp>
        <p:nvSpPr>
          <p:cNvPr id="118786" name="Rectangle 2"/>
          <p:cNvSpPr>
            <a:spLocks noGrp="1" noRot="1" noChangeArrowheads="1"/>
          </p:cNvSpPr>
          <p:nvPr>
            <p:ph type="title"/>
          </p:nvPr>
        </p:nvSpPr>
        <p:spPr>
          <a:xfrm>
            <a:off x="457200" y="457200"/>
            <a:ext cx="8229600" cy="1143000"/>
          </a:xfrm>
        </p:spPr>
        <p:txBody>
          <a:bodyPr/>
          <a:lstStyle/>
          <a:p>
            <a:pPr eaLnBrk="1" hangingPunct="1">
              <a:defRPr/>
            </a:pPr>
            <a:r>
              <a:rPr lang="en-US">
                <a:solidFill>
                  <a:schemeClr val="hlink"/>
                </a:solidFill>
              </a:rPr>
              <a:t>Epidemiology</a:t>
            </a:r>
            <a:r>
              <a:rPr lang="en-US" sz="4000">
                <a:solidFill>
                  <a:schemeClr val="hlink"/>
                </a:solidFill>
              </a:rPr>
              <a:t/>
            </a:r>
            <a:br>
              <a:rPr lang="en-US" sz="4000">
                <a:solidFill>
                  <a:schemeClr val="hlink"/>
                </a:solidFill>
              </a:rPr>
            </a:br>
            <a:r>
              <a:rPr lang="en-US" sz="4000">
                <a:solidFill>
                  <a:schemeClr val="hlink"/>
                </a:solidFill>
              </a:rPr>
              <a:t>Lifestyle &amp; Mortality</a:t>
            </a:r>
          </a:p>
        </p:txBody>
      </p:sp>
      <p:sp>
        <p:nvSpPr>
          <p:cNvPr id="118787" name="Rectangle 3"/>
          <p:cNvSpPr>
            <a:spLocks noGrp="1" noChangeArrowheads="1"/>
          </p:cNvSpPr>
          <p:nvPr>
            <p:ph type="body" idx="1"/>
          </p:nvPr>
        </p:nvSpPr>
        <p:spPr>
          <a:xfrm>
            <a:off x="990600" y="2057400"/>
            <a:ext cx="7696200" cy="4068763"/>
          </a:xfrm>
        </p:spPr>
        <p:txBody>
          <a:bodyPr/>
          <a:lstStyle/>
          <a:p>
            <a:pPr eaLnBrk="1" hangingPunct="1">
              <a:defRPr/>
            </a:pPr>
            <a:r>
              <a:rPr lang="en-US" b="1"/>
              <a:t>“Excessive use of alcohol is the 3</a:t>
            </a:r>
            <a:r>
              <a:rPr lang="en-US" b="1" baseline="30000"/>
              <a:t>rd</a:t>
            </a:r>
            <a:r>
              <a:rPr lang="en-US" b="1"/>
              <a:t> leading preventable cause of death in the United States.”</a:t>
            </a:r>
          </a:p>
          <a:p>
            <a:pPr lvl="1" eaLnBrk="1" hangingPunct="1">
              <a:defRPr/>
            </a:pPr>
            <a:r>
              <a:rPr lang="en-US" b="1"/>
              <a:t>1.06 million deaths/yr</a:t>
            </a:r>
          </a:p>
          <a:p>
            <a:pPr lvl="1" eaLnBrk="1" hangingPunct="1">
              <a:defRPr/>
            </a:pPr>
            <a:r>
              <a:rPr lang="en-US" b="1"/>
              <a:t>50% are related to substance misuse</a:t>
            </a:r>
          </a:p>
          <a:p>
            <a:pPr lvl="2" eaLnBrk="1" hangingPunct="1">
              <a:defRPr/>
            </a:pPr>
            <a:r>
              <a:rPr lang="en-US" b="1"/>
              <a:t>Tobacco -		419,000</a:t>
            </a:r>
          </a:p>
          <a:p>
            <a:pPr lvl="2" eaLnBrk="1" hangingPunct="1">
              <a:defRPr/>
            </a:pPr>
            <a:r>
              <a:rPr lang="en-US" b="1"/>
              <a:t>Alcohol  -      	100,000</a:t>
            </a:r>
          </a:p>
          <a:p>
            <a:pPr lvl="2" eaLnBrk="1" hangingPunct="1">
              <a:defRPr/>
            </a:pPr>
            <a:r>
              <a:rPr lang="en-US" b="1"/>
              <a:t>Illicit Drugs -   	  20,000</a:t>
            </a:r>
          </a:p>
          <a:p>
            <a:pPr eaLnBrk="1" hangingPunct="1">
              <a:buFont typeface="Wingdings" pitchFamily="2" charset="2"/>
              <a:buNone/>
              <a:defRPr/>
            </a:pPr>
            <a:endParaRPr 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1"/>
          </p:nvPr>
        </p:nvSpPr>
        <p:spPr>
          <a:noFill/>
        </p:spPr>
        <p:txBody>
          <a:bodyPr/>
          <a:lstStyle/>
          <a:p>
            <a:fld id="{BF406A21-A9DB-4156-80C8-CF115DEDF26E}" type="slidenum">
              <a:rPr lang="en-US" smtClean="0">
                <a:cs typeface="Arial" charset="0"/>
              </a:rPr>
              <a:pPr/>
              <a:t>14</a:t>
            </a:fld>
            <a:endParaRPr lang="en-US" smtClean="0">
              <a:cs typeface="Arial" charset="0"/>
            </a:endParaRPr>
          </a:p>
        </p:txBody>
      </p:sp>
      <p:sp>
        <p:nvSpPr>
          <p:cNvPr id="120834" name="Rectangle 2"/>
          <p:cNvSpPr>
            <a:spLocks noGrp="1" noRot="1" noChangeArrowheads="1"/>
          </p:cNvSpPr>
          <p:nvPr>
            <p:ph type="title"/>
          </p:nvPr>
        </p:nvSpPr>
        <p:spPr/>
        <p:txBody>
          <a:bodyPr/>
          <a:lstStyle/>
          <a:p>
            <a:pPr eaLnBrk="1" hangingPunct="1">
              <a:defRPr/>
            </a:pPr>
            <a:r>
              <a:rPr lang="en-US">
                <a:solidFill>
                  <a:schemeClr val="hlink"/>
                </a:solidFill>
              </a:rPr>
              <a:t>Epidemiology</a:t>
            </a:r>
            <a:br>
              <a:rPr lang="en-US">
                <a:solidFill>
                  <a:schemeClr val="hlink"/>
                </a:solidFill>
              </a:rPr>
            </a:br>
            <a:r>
              <a:rPr lang="en-US">
                <a:solidFill>
                  <a:schemeClr val="hlink"/>
                </a:solidFill>
              </a:rPr>
              <a:t> </a:t>
            </a:r>
            <a:r>
              <a:rPr lang="en-US" sz="4000">
                <a:solidFill>
                  <a:schemeClr val="hlink"/>
                </a:solidFill>
              </a:rPr>
              <a:t>Morbidity/Complications</a:t>
            </a:r>
          </a:p>
        </p:txBody>
      </p:sp>
      <p:sp>
        <p:nvSpPr>
          <p:cNvPr id="120835" name="Rectangle 3"/>
          <p:cNvSpPr>
            <a:spLocks noGrp="1" noChangeArrowheads="1"/>
          </p:cNvSpPr>
          <p:nvPr>
            <p:ph type="body" idx="1"/>
          </p:nvPr>
        </p:nvSpPr>
        <p:spPr/>
        <p:txBody>
          <a:bodyPr/>
          <a:lstStyle/>
          <a:p>
            <a:pPr eaLnBrk="1" hangingPunct="1">
              <a:defRPr/>
            </a:pPr>
            <a:r>
              <a:rPr lang="en-US" b="1"/>
              <a:t>Alcohol related:</a:t>
            </a:r>
          </a:p>
          <a:p>
            <a:pPr lvl="1" eaLnBrk="1" hangingPunct="1">
              <a:defRPr/>
            </a:pPr>
            <a:r>
              <a:rPr lang="en-US" b="1"/>
              <a:t>Breast Cancer   				13%</a:t>
            </a:r>
          </a:p>
          <a:p>
            <a:pPr lvl="1" eaLnBrk="1" hangingPunct="1">
              <a:defRPr/>
            </a:pPr>
            <a:r>
              <a:rPr lang="en-US" b="1"/>
              <a:t>Hepatic Cirrhosis 	    			74%</a:t>
            </a:r>
          </a:p>
          <a:p>
            <a:pPr lvl="1" eaLnBrk="1" hangingPunct="1">
              <a:defRPr/>
            </a:pPr>
            <a:r>
              <a:rPr lang="en-US" b="1"/>
              <a:t>Fatal automobile accidents   		49%</a:t>
            </a:r>
          </a:p>
          <a:p>
            <a:pPr lvl="1" eaLnBrk="1" hangingPunct="1">
              <a:defRPr/>
            </a:pPr>
            <a:r>
              <a:rPr lang="en-US" b="1"/>
              <a:t>Falls                                               	17 - 53%</a:t>
            </a:r>
          </a:p>
          <a:p>
            <a:pPr lvl="1" eaLnBrk="1" hangingPunct="1">
              <a:defRPr/>
            </a:pPr>
            <a:r>
              <a:rPr lang="en-US" b="1"/>
              <a:t>Fatal deaths due to fire                	40 - 64%                                      (BAL’s c/w Intoxication)</a:t>
            </a:r>
          </a:p>
          <a:p>
            <a:pPr lvl="1" eaLnBrk="1" hangingPunct="1">
              <a:defRPr/>
            </a:pPr>
            <a:r>
              <a:rPr lang="en-US" b="1"/>
              <a:t>EtOH/Nicotine related                        Esophageal Cancer               		80%</a:t>
            </a:r>
          </a:p>
          <a:p>
            <a:pPr lvl="1" eaLnBrk="1" hangingPunct="1">
              <a:defRPr/>
            </a:pPr>
            <a:endParaRPr lang="en-US"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p:cNvSpPr>
            <a:spLocks noGrp="1"/>
          </p:cNvSpPr>
          <p:nvPr>
            <p:ph type="sldNum" sz="quarter" idx="11"/>
          </p:nvPr>
        </p:nvSpPr>
        <p:spPr>
          <a:noFill/>
        </p:spPr>
        <p:txBody>
          <a:bodyPr/>
          <a:lstStyle/>
          <a:p>
            <a:fld id="{4A0FCC23-A8A0-44B0-92E6-D35D319E9138}" type="slidenum">
              <a:rPr lang="en-US" smtClean="0">
                <a:cs typeface="Arial" charset="0"/>
              </a:rPr>
              <a:pPr/>
              <a:t>15</a:t>
            </a:fld>
            <a:endParaRPr lang="en-US" smtClean="0">
              <a:cs typeface="Arial" charset="0"/>
            </a:endParaRPr>
          </a:p>
        </p:txBody>
      </p:sp>
      <p:sp>
        <p:nvSpPr>
          <p:cNvPr id="105474" name="Rectangle 2"/>
          <p:cNvSpPr>
            <a:spLocks noGrp="1" noRot="1" noChangeArrowheads="1"/>
          </p:cNvSpPr>
          <p:nvPr>
            <p:ph type="title"/>
          </p:nvPr>
        </p:nvSpPr>
        <p:spPr/>
        <p:txBody>
          <a:bodyPr/>
          <a:lstStyle/>
          <a:p>
            <a:pPr eaLnBrk="1" hangingPunct="1">
              <a:defRPr/>
            </a:pPr>
            <a:r>
              <a:rPr lang="en-US">
                <a:solidFill>
                  <a:schemeClr val="hlink"/>
                </a:solidFill>
              </a:rPr>
              <a:t>EtOH Use Disorders</a:t>
            </a:r>
          </a:p>
        </p:txBody>
      </p:sp>
      <p:sp>
        <p:nvSpPr>
          <p:cNvPr id="105475" name="Rectangle 3"/>
          <p:cNvSpPr>
            <a:spLocks noGrp="1" noChangeArrowheads="1"/>
          </p:cNvSpPr>
          <p:nvPr>
            <p:ph type="body" idx="1"/>
          </p:nvPr>
        </p:nvSpPr>
        <p:spPr>
          <a:xfrm>
            <a:off x="1219200" y="1828800"/>
            <a:ext cx="4038600" cy="4525963"/>
          </a:xfrm>
        </p:spPr>
        <p:txBody>
          <a:bodyPr/>
          <a:lstStyle/>
          <a:p>
            <a:pPr eaLnBrk="1" hangingPunct="1">
              <a:defRPr/>
            </a:pPr>
            <a:r>
              <a:rPr lang="en-US" b="1"/>
              <a:t>Intoxication</a:t>
            </a:r>
          </a:p>
          <a:p>
            <a:pPr eaLnBrk="1" hangingPunct="1">
              <a:defRPr/>
            </a:pPr>
            <a:r>
              <a:rPr lang="en-US" b="1"/>
              <a:t>Withdrawal</a:t>
            </a:r>
          </a:p>
          <a:p>
            <a:pPr eaLnBrk="1" hangingPunct="1">
              <a:defRPr/>
            </a:pPr>
            <a:r>
              <a:rPr lang="en-US" b="1"/>
              <a:t>Abuse</a:t>
            </a:r>
          </a:p>
          <a:p>
            <a:pPr eaLnBrk="1" hangingPunct="1">
              <a:defRPr/>
            </a:pPr>
            <a:r>
              <a:rPr lang="en-US" b="1"/>
              <a:t>Dependence</a:t>
            </a:r>
          </a:p>
          <a:p>
            <a:pPr eaLnBrk="1" hangingPunct="1">
              <a:defRPr/>
            </a:pPr>
            <a:r>
              <a:rPr lang="en-US" b="1"/>
              <a:t>EtOH-induced Disorders</a:t>
            </a:r>
          </a:p>
        </p:txBody>
      </p:sp>
      <p:pic>
        <p:nvPicPr>
          <p:cNvPr id="40964" name="Picture 4" descr="0890420270"/>
          <p:cNvPicPr>
            <a:picLocks noChangeAspect="1" noChangeArrowheads="1"/>
          </p:cNvPicPr>
          <p:nvPr/>
        </p:nvPicPr>
        <p:blipFill>
          <a:blip r:embed="rId2"/>
          <a:srcRect/>
          <a:stretch>
            <a:fillRect/>
          </a:stretch>
        </p:blipFill>
        <p:spPr bwMode="auto">
          <a:xfrm>
            <a:off x="5715000" y="1752600"/>
            <a:ext cx="26384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a:spLocks noGrp="1"/>
          </p:cNvSpPr>
          <p:nvPr>
            <p:ph type="sldNum" sz="quarter" idx="11"/>
          </p:nvPr>
        </p:nvSpPr>
        <p:spPr>
          <a:noFill/>
        </p:spPr>
        <p:txBody>
          <a:bodyPr/>
          <a:lstStyle/>
          <a:p>
            <a:fld id="{F0EE02EF-AB48-442B-944A-B9941BA888C3}" type="slidenum">
              <a:rPr lang="en-US" smtClean="0">
                <a:cs typeface="Arial" charset="0"/>
              </a:rPr>
              <a:pPr/>
              <a:t>16</a:t>
            </a:fld>
            <a:endParaRPr lang="en-US" smtClean="0">
              <a:cs typeface="Arial" charset="0"/>
            </a:endParaRPr>
          </a:p>
        </p:txBody>
      </p:sp>
      <p:sp>
        <p:nvSpPr>
          <p:cNvPr id="222210" name="Rectangle 2"/>
          <p:cNvSpPr>
            <a:spLocks noGrp="1" noRot="1" noChangeArrowheads="1"/>
          </p:cNvSpPr>
          <p:nvPr>
            <p:ph type="title"/>
          </p:nvPr>
        </p:nvSpPr>
        <p:spPr/>
        <p:txBody>
          <a:bodyPr/>
          <a:lstStyle/>
          <a:p>
            <a:pPr eaLnBrk="1" hangingPunct="1">
              <a:defRPr/>
            </a:pPr>
            <a:r>
              <a:rPr lang="en-US">
                <a:solidFill>
                  <a:schemeClr val="hlink"/>
                </a:solidFill>
              </a:rPr>
              <a:t>Continuum of Alcohol Use</a:t>
            </a:r>
          </a:p>
        </p:txBody>
      </p:sp>
      <p:pic>
        <p:nvPicPr>
          <p:cNvPr id="41987" name="Picture 3" descr="MCj04031690000[1]"/>
          <p:cNvPicPr>
            <a:picLocks noChangeAspect="1" noChangeArrowheads="1"/>
          </p:cNvPicPr>
          <p:nvPr/>
        </p:nvPicPr>
        <p:blipFill>
          <a:blip r:embed="rId3"/>
          <a:srcRect/>
          <a:stretch>
            <a:fillRect/>
          </a:stretch>
        </p:blipFill>
        <p:spPr bwMode="auto">
          <a:xfrm rot="-5400000">
            <a:off x="5464969" y="1813719"/>
            <a:ext cx="1093787" cy="2593975"/>
          </a:xfrm>
          <a:prstGeom prst="rect">
            <a:avLst/>
          </a:prstGeom>
          <a:noFill/>
          <a:ln w="9525">
            <a:noFill/>
            <a:miter lim="800000"/>
            <a:headEnd/>
            <a:tailEnd/>
          </a:ln>
        </p:spPr>
      </p:pic>
      <p:sp>
        <p:nvSpPr>
          <p:cNvPr id="41988" name="Text Box 4"/>
          <p:cNvSpPr txBox="1">
            <a:spLocks noChangeArrowheads="1"/>
          </p:cNvSpPr>
          <p:nvPr/>
        </p:nvSpPr>
        <p:spPr bwMode="auto">
          <a:xfrm>
            <a:off x="1600200" y="4402138"/>
            <a:ext cx="1195388" cy="366712"/>
          </a:xfrm>
          <a:prstGeom prst="rect">
            <a:avLst/>
          </a:prstGeom>
          <a:noFill/>
          <a:ln w="25400">
            <a:noFill/>
            <a:miter lim="800000"/>
            <a:headEnd type="none" w="sm" len="sm"/>
            <a:tailEnd type="none" w="sm" len="sm"/>
          </a:ln>
        </p:spPr>
        <p:txBody>
          <a:bodyPr wrap="none">
            <a:spAutoFit/>
          </a:bodyPr>
          <a:lstStyle/>
          <a:p>
            <a:pPr algn="ctr"/>
            <a:r>
              <a:rPr lang="en-US" sz="1800">
                <a:solidFill>
                  <a:schemeClr val="tx2"/>
                </a:solidFill>
                <a:latin typeface="Arial Narrow" pitchFamily="34" charset="0"/>
              </a:rPr>
              <a:t>Abstinence</a:t>
            </a:r>
          </a:p>
        </p:txBody>
      </p:sp>
      <p:sp>
        <p:nvSpPr>
          <p:cNvPr id="41989" name="Text Box 5"/>
          <p:cNvSpPr txBox="1">
            <a:spLocks noChangeArrowheads="1"/>
          </p:cNvSpPr>
          <p:nvPr/>
        </p:nvSpPr>
        <p:spPr bwMode="auto">
          <a:xfrm>
            <a:off x="2919413" y="4538663"/>
            <a:ext cx="1414462" cy="366712"/>
          </a:xfrm>
          <a:prstGeom prst="rect">
            <a:avLst/>
          </a:prstGeom>
          <a:noFill/>
          <a:ln w="25400">
            <a:noFill/>
            <a:miter lim="800000"/>
            <a:headEnd type="none" w="sm" len="sm"/>
            <a:tailEnd type="none" w="sm" len="sm"/>
          </a:ln>
        </p:spPr>
        <p:txBody>
          <a:bodyPr wrap="none">
            <a:spAutoFit/>
          </a:bodyPr>
          <a:lstStyle/>
          <a:p>
            <a:pPr algn="ctr"/>
            <a:r>
              <a:rPr lang="en-US" sz="1800">
                <a:solidFill>
                  <a:schemeClr val="tx2"/>
                </a:solidFill>
                <a:latin typeface="Arial Narrow" pitchFamily="34" charset="0"/>
              </a:rPr>
              <a:t>Moderate Use</a:t>
            </a:r>
          </a:p>
        </p:txBody>
      </p:sp>
      <p:sp>
        <p:nvSpPr>
          <p:cNvPr id="41990" name="Text Box 6"/>
          <p:cNvSpPr txBox="1">
            <a:spLocks noChangeArrowheads="1"/>
          </p:cNvSpPr>
          <p:nvPr/>
        </p:nvSpPr>
        <p:spPr bwMode="auto">
          <a:xfrm>
            <a:off x="4638675" y="4137025"/>
            <a:ext cx="1101725" cy="366713"/>
          </a:xfrm>
          <a:prstGeom prst="rect">
            <a:avLst/>
          </a:prstGeom>
          <a:noFill/>
          <a:ln w="25400">
            <a:noFill/>
            <a:miter lim="800000"/>
            <a:headEnd type="none" w="sm" len="sm"/>
            <a:tailEnd type="none" w="sm" len="sm"/>
          </a:ln>
        </p:spPr>
        <p:txBody>
          <a:bodyPr wrap="none">
            <a:spAutoFit/>
          </a:bodyPr>
          <a:lstStyle/>
          <a:p>
            <a:pPr algn="ctr"/>
            <a:r>
              <a:rPr lang="en-US" sz="1800">
                <a:solidFill>
                  <a:schemeClr val="tx2"/>
                </a:solidFill>
                <a:latin typeface="Arial Narrow" pitchFamily="34" charset="0"/>
              </a:rPr>
              <a:t>Binge Use</a:t>
            </a:r>
          </a:p>
        </p:txBody>
      </p:sp>
      <p:sp>
        <p:nvSpPr>
          <p:cNvPr id="41991" name="Text Box 7"/>
          <p:cNvSpPr txBox="1">
            <a:spLocks noChangeArrowheads="1"/>
          </p:cNvSpPr>
          <p:nvPr/>
        </p:nvSpPr>
        <p:spPr bwMode="auto">
          <a:xfrm>
            <a:off x="5391150" y="4646613"/>
            <a:ext cx="1257300" cy="915987"/>
          </a:xfrm>
          <a:prstGeom prst="rect">
            <a:avLst/>
          </a:prstGeom>
          <a:noFill/>
          <a:ln w="25400">
            <a:noFill/>
            <a:miter lim="800000"/>
            <a:headEnd type="none" w="sm" len="sm"/>
            <a:tailEnd type="none" w="sm" len="sm"/>
          </a:ln>
        </p:spPr>
        <p:txBody>
          <a:bodyPr>
            <a:spAutoFit/>
          </a:bodyPr>
          <a:lstStyle/>
          <a:p>
            <a:pPr algn="ctr"/>
            <a:r>
              <a:rPr lang="en-US" sz="1800">
                <a:solidFill>
                  <a:schemeClr val="tx2"/>
                </a:solidFill>
                <a:latin typeface="Arial Narrow" pitchFamily="34" charset="0"/>
              </a:rPr>
              <a:t>Problems / Abusive</a:t>
            </a:r>
          </a:p>
          <a:p>
            <a:pPr algn="ctr"/>
            <a:r>
              <a:rPr lang="en-US" sz="1800">
                <a:solidFill>
                  <a:schemeClr val="tx2"/>
                </a:solidFill>
                <a:latin typeface="Arial Narrow" pitchFamily="34" charset="0"/>
              </a:rPr>
              <a:t>Drinking</a:t>
            </a:r>
          </a:p>
        </p:txBody>
      </p:sp>
      <p:sp>
        <p:nvSpPr>
          <p:cNvPr id="41992" name="Text Box 8"/>
          <p:cNvSpPr txBox="1">
            <a:spLocks noChangeArrowheads="1"/>
          </p:cNvSpPr>
          <p:nvPr/>
        </p:nvSpPr>
        <p:spPr bwMode="auto">
          <a:xfrm>
            <a:off x="6772275" y="3906838"/>
            <a:ext cx="1152525" cy="366712"/>
          </a:xfrm>
          <a:prstGeom prst="rect">
            <a:avLst/>
          </a:prstGeom>
          <a:noFill/>
          <a:ln w="25400">
            <a:noFill/>
            <a:miter lim="800000"/>
            <a:headEnd type="none" w="sm" len="sm"/>
            <a:tailEnd type="none" w="sm" len="sm"/>
          </a:ln>
        </p:spPr>
        <p:txBody>
          <a:bodyPr wrap="none">
            <a:spAutoFit/>
          </a:bodyPr>
          <a:lstStyle/>
          <a:p>
            <a:pPr algn="ctr"/>
            <a:r>
              <a:rPr lang="en-US" sz="1800">
                <a:solidFill>
                  <a:schemeClr val="tx2"/>
                </a:solidFill>
                <a:latin typeface="Arial Narrow" pitchFamily="34" charset="0"/>
              </a:rPr>
              <a:t>Dependent</a:t>
            </a:r>
          </a:p>
        </p:txBody>
      </p:sp>
      <p:sp>
        <p:nvSpPr>
          <p:cNvPr id="222217" name="Line 9"/>
          <p:cNvSpPr>
            <a:spLocks noChangeShapeType="1"/>
          </p:cNvSpPr>
          <p:nvPr/>
        </p:nvSpPr>
        <p:spPr bwMode="auto">
          <a:xfrm flipV="1">
            <a:off x="6011863" y="3611563"/>
            <a:ext cx="0" cy="900112"/>
          </a:xfrm>
          <a:prstGeom prst="line">
            <a:avLst/>
          </a:prstGeom>
          <a:noFill/>
          <a:ln w="57150">
            <a:solidFill>
              <a:schemeClr val="tx1"/>
            </a:solidFill>
            <a:round/>
            <a:headEnd type="none" w="sm" len="sm"/>
            <a:tailEnd type="triangle" w="med" len="med"/>
          </a:ln>
          <a:effectLst/>
        </p:spPr>
        <p:txBody>
          <a:bodyPr>
            <a:spAutoFit/>
          </a:bodyPr>
          <a:lstStyle/>
          <a:p>
            <a:pPr eaLnBrk="0" hangingPunct="0">
              <a:defRPr/>
            </a:pPr>
            <a:endParaRPr lang="en-US">
              <a:effectLst>
                <a:outerShdw blurRad="38100" dist="38100" dir="2700000" algn="tl">
                  <a:srgbClr val="000000">
                    <a:alpha val="43137"/>
                  </a:srgbClr>
                </a:outerShdw>
              </a:effectLst>
              <a:cs typeface="+mn-cs"/>
            </a:endParaRPr>
          </a:p>
        </p:txBody>
      </p:sp>
      <p:sp>
        <p:nvSpPr>
          <p:cNvPr id="222218" name="Line 10"/>
          <p:cNvSpPr>
            <a:spLocks noChangeShapeType="1"/>
          </p:cNvSpPr>
          <p:nvPr/>
        </p:nvSpPr>
        <p:spPr bwMode="auto">
          <a:xfrm flipH="1" flipV="1">
            <a:off x="7116763" y="3352800"/>
            <a:ext cx="350837" cy="520700"/>
          </a:xfrm>
          <a:prstGeom prst="line">
            <a:avLst/>
          </a:prstGeom>
          <a:noFill/>
          <a:ln w="57150">
            <a:solidFill>
              <a:schemeClr val="tx1"/>
            </a:solidFill>
            <a:round/>
            <a:headEnd type="none" w="sm" len="sm"/>
            <a:tailEnd type="triangle" w="med" len="med"/>
          </a:ln>
          <a:effectLst/>
        </p:spPr>
        <p:txBody>
          <a:bodyPr>
            <a:spAutoFit/>
          </a:bodyPr>
          <a:lstStyle/>
          <a:p>
            <a:pPr eaLnBrk="0" hangingPunct="0">
              <a:defRPr/>
            </a:pPr>
            <a:endParaRPr lang="en-US">
              <a:effectLst>
                <a:outerShdw blurRad="38100" dist="38100" dir="2700000" algn="tl">
                  <a:srgbClr val="000000">
                    <a:alpha val="43137"/>
                  </a:srgbClr>
                </a:outerShdw>
              </a:effectLst>
              <a:cs typeface="+mn-cs"/>
            </a:endParaRPr>
          </a:p>
        </p:txBody>
      </p:sp>
      <p:sp>
        <p:nvSpPr>
          <p:cNvPr id="222219" name="Line 11"/>
          <p:cNvSpPr>
            <a:spLocks noChangeShapeType="1"/>
          </p:cNvSpPr>
          <p:nvPr/>
        </p:nvSpPr>
        <p:spPr bwMode="auto">
          <a:xfrm flipV="1">
            <a:off x="5272088" y="3735388"/>
            <a:ext cx="74612" cy="393700"/>
          </a:xfrm>
          <a:prstGeom prst="line">
            <a:avLst/>
          </a:prstGeom>
          <a:noFill/>
          <a:ln w="57150">
            <a:solidFill>
              <a:schemeClr val="tx1"/>
            </a:solidFill>
            <a:round/>
            <a:headEnd type="none" w="sm" len="sm"/>
            <a:tailEnd type="triangle" w="med" len="med"/>
          </a:ln>
          <a:effectLst/>
        </p:spPr>
        <p:txBody>
          <a:bodyPr>
            <a:spAutoFit/>
          </a:bodyPr>
          <a:lstStyle/>
          <a:p>
            <a:pPr eaLnBrk="0" hangingPunct="0">
              <a:defRPr/>
            </a:pPr>
            <a:endParaRPr lang="en-US">
              <a:effectLst>
                <a:outerShdw blurRad="38100" dist="38100" dir="2700000" algn="tl">
                  <a:srgbClr val="000000">
                    <a:alpha val="43137"/>
                  </a:srgbClr>
                </a:outerShdw>
              </a:effectLst>
              <a:cs typeface="+mn-cs"/>
            </a:endParaRPr>
          </a:p>
        </p:txBody>
      </p:sp>
      <p:sp>
        <p:nvSpPr>
          <p:cNvPr id="222220" name="Line 12"/>
          <p:cNvSpPr>
            <a:spLocks noChangeShapeType="1"/>
          </p:cNvSpPr>
          <p:nvPr/>
        </p:nvSpPr>
        <p:spPr bwMode="auto">
          <a:xfrm flipV="1">
            <a:off x="3779838" y="4114800"/>
            <a:ext cx="74612" cy="393700"/>
          </a:xfrm>
          <a:prstGeom prst="line">
            <a:avLst/>
          </a:prstGeom>
          <a:noFill/>
          <a:ln w="57150">
            <a:solidFill>
              <a:schemeClr val="tx1"/>
            </a:solidFill>
            <a:round/>
            <a:headEnd type="none" w="sm" len="sm"/>
            <a:tailEnd type="triangle" w="med" len="med"/>
          </a:ln>
          <a:effectLst/>
        </p:spPr>
        <p:txBody>
          <a:bodyPr>
            <a:spAutoFit/>
          </a:bodyPr>
          <a:lstStyle/>
          <a:p>
            <a:pPr eaLnBrk="0" hangingPunct="0">
              <a:defRPr/>
            </a:pPr>
            <a:endParaRPr lang="en-US">
              <a:effectLst>
                <a:outerShdw blurRad="38100" dist="38100" dir="2700000" algn="tl">
                  <a:srgbClr val="000000">
                    <a:alpha val="43137"/>
                  </a:srgbClr>
                </a:outerShdw>
              </a:effectLst>
              <a:cs typeface="+mn-cs"/>
            </a:endParaRPr>
          </a:p>
        </p:txBody>
      </p:sp>
      <p:sp>
        <p:nvSpPr>
          <p:cNvPr id="222221" name="Line 13"/>
          <p:cNvSpPr>
            <a:spLocks noChangeShapeType="1"/>
          </p:cNvSpPr>
          <p:nvPr/>
        </p:nvSpPr>
        <p:spPr bwMode="auto">
          <a:xfrm flipV="1">
            <a:off x="2227263" y="4038600"/>
            <a:ext cx="74612" cy="393700"/>
          </a:xfrm>
          <a:prstGeom prst="line">
            <a:avLst/>
          </a:prstGeom>
          <a:noFill/>
          <a:ln w="57150">
            <a:solidFill>
              <a:schemeClr val="tx1"/>
            </a:solidFill>
            <a:round/>
            <a:headEnd type="none" w="sm" len="sm"/>
            <a:tailEnd type="triangle" w="med" len="med"/>
          </a:ln>
          <a:effectLst/>
        </p:spPr>
        <p:txBody>
          <a:bodyPr>
            <a:spAutoFit/>
          </a:bodyPr>
          <a:lstStyle/>
          <a:p>
            <a:pPr eaLnBrk="0" hangingPunct="0">
              <a:defRPr/>
            </a:pPr>
            <a:endParaRPr lang="en-US">
              <a:effectLst>
                <a:outerShdw blurRad="38100" dist="38100" dir="2700000" algn="tl">
                  <a:srgbClr val="000000">
                    <a:alpha val="43137"/>
                  </a:srgbClr>
                </a:outerShdw>
              </a:effectLst>
              <a:cs typeface="+mn-cs"/>
            </a:endParaRPr>
          </a:p>
        </p:txBody>
      </p:sp>
      <p:pic>
        <p:nvPicPr>
          <p:cNvPr id="41998" name="Picture 14" descr="MCj04031690000[1]"/>
          <p:cNvPicPr>
            <a:picLocks noChangeAspect="1" noChangeArrowheads="1"/>
          </p:cNvPicPr>
          <p:nvPr/>
        </p:nvPicPr>
        <p:blipFill>
          <a:blip r:embed="rId4"/>
          <a:srcRect/>
          <a:stretch>
            <a:fillRect/>
          </a:stretch>
        </p:blipFill>
        <p:spPr bwMode="auto">
          <a:xfrm rot="-5400000">
            <a:off x="6222206" y="2345532"/>
            <a:ext cx="642937" cy="1524000"/>
          </a:xfrm>
          <a:prstGeom prst="rect">
            <a:avLst/>
          </a:prstGeom>
          <a:noFill/>
          <a:ln w="9525">
            <a:noFill/>
            <a:miter lim="800000"/>
            <a:headEnd/>
            <a:tailEnd/>
          </a:ln>
        </p:spPr>
      </p:pic>
      <p:pic>
        <p:nvPicPr>
          <p:cNvPr id="41999" name="Picture 15" descr="MCj04031690000[1]"/>
          <p:cNvPicPr>
            <a:picLocks noChangeAspect="1" noChangeArrowheads="1"/>
          </p:cNvPicPr>
          <p:nvPr/>
        </p:nvPicPr>
        <p:blipFill>
          <a:blip r:embed="rId5"/>
          <a:srcRect/>
          <a:stretch>
            <a:fillRect/>
          </a:stretch>
        </p:blipFill>
        <p:spPr bwMode="auto">
          <a:xfrm rot="-5400000">
            <a:off x="6764337" y="2735263"/>
            <a:ext cx="320675" cy="762000"/>
          </a:xfrm>
          <a:prstGeom prst="rect">
            <a:avLst/>
          </a:prstGeom>
          <a:noFill/>
          <a:ln w="9525">
            <a:noFill/>
            <a:miter lim="800000"/>
            <a:headEnd/>
            <a:tailEnd/>
          </a:ln>
        </p:spPr>
      </p:pic>
      <p:sp>
        <p:nvSpPr>
          <p:cNvPr id="222224" name="AutoShape 16"/>
          <p:cNvSpPr>
            <a:spLocks noChangeArrowheads="1"/>
          </p:cNvSpPr>
          <p:nvPr/>
        </p:nvSpPr>
        <p:spPr bwMode="auto">
          <a:xfrm rot="5400000">
            <a:off x="1600200" y="2667000"/>
            <a:ext cx="1828800" cy="914400"/>
          </a:xfrm>
          <a:prstGeom prst="flowChartManualOperation">
            <a:avLst/>
          </a:prstGeom>
          <a:solidFill>
            <a:schemeClr val="accent1"/>
          </a:solid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cs typeface="+mn-cs"/>
            </a:endParaRPr>
          </a:p>
        </p:txBody>
      </p:sp>
      <p:sp>
        <p:nvSpPr>
          <p:cNvPr id="222225" name="AutoShape 17"/>
          <p:cNvSpPr>
            <a:spLocks noChangeArrowheads="1"/>
          </p:cNvSpPr>
          <p:nvPr/>
        </p:nvSpPr>
        <p:spPr bwMode="auto">
          <a:xfrm rot="16200000">
            <a:off x="2928938" y="2252662"/>
            <a:ext cx="1828800" cy="1743075"/>
          </a:xfrm>
          <a:prstGeom prst="flowChartManualOperation">
            <a:avLst/>
          </a:prstGeom>
          <a:solidFill>
            <a:srgbClr val="0000FF"/>
          </a:solid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p:spPr>
        <p:txBody>
          <a:bodyPr/>
          <a:lstStyle/>
          <a:p>
            <a:fld id="{8A22BBBA-65E5-4B9C-A6F2-7542FBB3F53F}" type="slidenum">
              <a:rPr lang="en-US" smtClean="0">
                <a:cs typeface="Arial" charset="0"/>
              </a:rPr>
              <a:pPr/>
              <a:t>17</a:t>
            </a:fld>
            <a:endParaRPr lang="en-US" smtClean="0">
              <a:cs typeface="Arial" charset="0"/>
            </a:endParaRPr>
          </a:p>
        </p:txBody>
      </p:sp>
      <p:sp>
        <p:nvSpPr>
          <p:cNvPr id="116738" name="Rectangle 2"/>
          <p:cNvSpPr>
            <a:spLocks noGrp="1" noRot="1" noChangeArrowheads="1"/>
          </p:cNvSpPr>
          <p:nvPr>
            <p:ph type="title"/>
          </p:nvPr>
        </p:nvSpPr>
        <p:spPr/>
        <p:txBody>
          <a:bodyPr/>
          <a:lstStyle/>
          <a:p>
            <a:pPr eaLnBrk="1" hangingPunct="1">
              <a:defRPr/>
            </a:pPr>
            <a:r>
              <a:rPr lang="en-US">
                <a:solidFill>
                  <a:schemeClr val="hlink"/>
                </a:solidFill>
              </a:rPr>
              <a:t>At-Risk Use</a:t>
            </a:r>
          </a:p>
        </p:txBody>
      </p:sp>
      <p:sp>
        <p:nvSpPr>
          <p:cNvPr id="116739" name="Rectangle 3"/>
          <p:cNvSpPr>
            <a:spLocks noGrp="1" noChangeArrowheads="1"/>
          </p:cNvSpPr>
          <p:nvPr>
            <p:ph type="body" idx="1"/>
          </p:nvPr>
        </p:nvSpPr>
        <p:spPr/>
        <p:txBody>
          <a:bodyPr/>
          <a:lstStyle/>
          <a:p>
            <a:pPr eaLnBrk="1" hangingPunct="1">
              <a:defRPr/>
            </a:pPr>
            <a:r>
              <a:rPr lang="en-US" b="1"/>
              <a:t>Men:		2+ drinks/day, or</a:t>
            </a:r>
          </a:p>
          <a:p>
            <a:pPr lvl="1" eaLnBrk="1" hangingPunct="1">
              <a:buFont typeface="Wingdings" pitchFamily="2" charset="2"/>
              <a:buNone/>
              <a:defRPr/>
            </a:pPr>
            <a:r>
              <a:rPr lang="en-US" sz="3200" b="1"/>
              <a:t>				14 drinks/week or 					4+drinks/occasion</a:t>
            </a:r>
          </a:p>
          <a:p>
            <a:pPr eaLnBrk="1" hangingPunct="1">
              <a:defRPr/>
            </a:pPr>
            <a:r>
              <a:rPr lang="en-US" b="1"/>
              <a:t>Women:		1+ drink/day, or</a:t>
            </a:r>
          </a:p>
          <a:p>
            <a:pPr lvl="3" eaLnBrk="1" hangingPunct="1">
              <a:buFont typeface="Wingdings" pitchFamily="2" charset="2"/>
              <a:buNone/>
              <a:defRPr/>
            </a:pPr>
            <a:r>
              <a:rPr lang="en-US" sz="3200" b="1"/>
              <a:t>			7+ drinks/week, or 				3+drinks/occasion</a:t>
            </a:r>
          </a:p>
          <a:p>
            <a:pPr eaLnBrk="1" hangingPunct="1">
              <a:defRPr/>
            </a:pPr>
            <a:endParaRPr lang="en-U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p:cNvSpPr>
            <a:spLocks noGrp="1"/>
          </p:cNvSpPr>
          <p:nvPr>
            <p:ph type="sldNum" sz="quarter" idx="11"/>
          </p:nvPr>
        </p:nvSpPr>
        <p:spPr>
          <a:noFill/>
        </p:spPr>
        <p:txBody>
          <a:bodyPr/>
          <a:lstStyle/>
          <a:p>
            <a:fld id="{302CBF87-92EB-4771-884D-A6AA4561BE7E}" type="slidenum">
              <a:rPr lang="en-US" smtClean="0">
                <a:cs typeface="Arial" charset="0"/>
              </a:rPr>
              <a:pPr/>
              <a:t>18</a:t>
            </a:fld>
            <a:endParaRPr lang="en-US" smtClean="0">
              <a:cs typeface="Arial" charset="0"/>
            </a:endParaRPr>
          </a:p>
        </p:txBody>
      </p:sp>
      <p:sp>
        <p:nvSpPr>
          <p:cNvPr id="240642" name="Rectangle 2"/>
          <p:cNvSpPr>
            <a:spLocks noGrp="1" noRot="1" noChangeArrowheads="1"/>
          </p:cNvSpPr>
          <p:nvPr>
            <p:ph type="title"/>
          </p:nvPr>
        </p:nvSpPr>
        <p:spPr/>
        <p:txBody>
          <a:bodyPr/>
          <a:lstStyle/>
          <a:p>
            <a:pPr eaLnBrk="1" hangingPunct="1">
              <a:defRPr/>
            </a:pPr>
            <a:r>
              <a:rPr lang="en-US" sz="4000">
                <a:solidFill>
                  <a:schemeClr val="hlink"/>
                </a:solidFill>
              </a:rPr>
              <a:t>Lifetime Prevalence of</a:t>
            </a:r>
            <a:br>
              <a:rPr lang="en-US" sz="4000">
                <a:solidFill>
                  <a:schemeClr val="hlink"/>
                </a:solidFill>
              </a:rPr>
            </a:br>
            <a:r>
              <a:rPr lang="en-US" sz="4000">
                <a:solidFill>
                  <a:schemeClr val="hlink"/>
                </a:solidFill>
              </a:rPr>
              <a:t>EtOH Dependence</a:t>
            </a:r>
          </a:p>
        </p:txBody>
      </p:sp>
      <p:sp>
        <p:nvSpPr>
          <p:cNvPr id="240643" name="Rectangle 3"/>
          <p:cNvSpPr>
            <a:spLocks noGrp="1" noChangeArrowheads="1"/>
          </p:cNvSpPr>
          <p:nvPr>
            <p:ph type="body" idx="1"/>
          </p:nvPr>
        </p:nvSpPr>
        <p:spPr/>
        <p:txBody>
          <a:bodyPr/>
          <a:lstStyle/>
          <a:p>
            <a:pPr eaLnBrk="1" hangingPunct="1">
              <a:defRPr/>
            </a:pPr>
            <a:r>
              <a:rPr lang="en-US" sz="3600" b="1"/>
              <a:t>Gender</a:t>
            </a:r>
          </a:p>
          <a:p>
            <a:pPr lvl="1" eaLnBrk="1" hangingPunct="1">
              <a:defRPr/>
            </a:pPr>
            <a:r>
              <a:rPr lang="en-US" sz="3600" b="1"/>
              <a:t>Men:		15 – 20%</a:t>
            </a:r>
          </a:p>
          <a:p>
            <a:pPr lvl="1" eaLnBrk="1" hangingPunct="1">
              <a:defRPr/>
            </a:pPr>
            <a:r>
              <a:rPr lang="en-US" sz="3600" b="1"/>
              <a:t>Women:	1/3</a:t>
            </a:r>
            <a:r>
              <a:rPr lang="en-US" sz="3600" b="1" baseline="30000"/>
              <a:t>rd</a:t>
            </a:r>
            <a:r>
              <a:rPr lang="en-US" sz="3600" b="1"/>
              <a:t> that of men</a:t>
            </a:r>
          </a:p>
          <a:p>
            <a:pPr eaLnBrk="1" hangingPunct="1">
              <a:defRPr/>
            </a:pPr>
            <a:r>
              <a:rPr lang="en-US" sz="3600" b="1"/>
              <a:t>Age: The earlier the onset of use, the greater the likelihood of dependence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p:cNvSpPr>
            <a:spLocks noGrp="1"/>
          </p:cNvSpPr>
          <p:nvPr>
            <p:ph type="sldNum" sz="quarter" idx="11"/>
          </p:nvPr>
        </p:nvSpPr>
        <p:spPr>
          <a:noFill/>
        </p:spPr>
        <p:txBody>
          <a:bodyPr/>
          <a:lstStyle/>
          <a:p>
            <a:fld id="{54F9A8F9-54C3-42F7-B5D4-61499C3D7622}" type="slidenum">
              <a:rPr lang="en-US" smtClean="0">
                <a:cs typeface="Arial" charset="0"/>
              </a:rPr>
              <a:pPr/>
              <a:t>19</a:t>
            </a:fld>
            <a:endParaRPr lang="en-US" smtClean="0">
              <a:cs typeface="Arial" charset="0"/>
            </a:endParaRPr>
          </a:p>
        </p:txBody>
      </p:sp>
      <p:sp>
        <p:nvSpPr>
          <p:cNvPr id="95234" name="Rectangle 2"/>
          <p:cNvSpPr>
            <a:spLocks noGrp="1" noRot="1" noChangeArrowheads="1"/>
          </p:cNvSpPr>
          <p:nvPr>
            <p:ph type="title"/>
          </p:nvPr>
        </p:nvSpPr>
        <p:spPr/>
        <p:txBody>
          <a:bodyPr/>
          <a:lstStyle/>
          <a:p>
            <a:pPr eaLnBrk="1" hangingPunct="1">
              <a:defRPr/>
            </a:pPr>
            <a:r>
              <a:rPr lang="en-US">
                <a:solidFill>
                  <a:schemeClr val="hlink"/>
                </a:solidFill>
              </a:rPr>
              <a:t>EtOH Intoxication</a:t>
            </a:r>
            <a:br>
              <a:rPr lang="en-US">
                <a:solidFill>
                  <a:schemeClr val="hlink"/>
                </a:solidFill>
              </a:rPr>
            </a:br>
            <a:r>
              <a:rPr lang="en-US" sz="3600">
                <a:solidFill>
                  <a:schemeClr val="hlink"/>
                </a:solidFill>
              </a:rPr>
              <a:t>Diagnostic Criteria</a:t>
            </a:r>
          </a:p>
        </p:txBody>
      </p:sp>
      <p:sp>
        <p:nvSpPr>
          <p:cNvPr id="46083" name="Rectangle 3"/>
          <p:cNvSpPr>
            <a:spLocks noGrp="1" noChangeArrowheads="1"/>
          </p:cNvSpPr>
          <p:nvPr>
            <p:ph type="body" idx="1"/>
          </p:nvPr>
        </p:nvSpPr>
        <p:spPr>
          <a:xfrm>
            <a:off x="457200" y="1600200"/>
            <a:ext cx="8153400" cy="4525963"/>
          </a:xfrm>
        </p:spPr>
        <p:txBody>
          <a:bodyPr/>
          <a:lstStyle/>
          <a:p>
            <a:pPr eaLnBrk="1" hangingPunct="1">
              <a:lnSpc>
                <a:spcPct val="90000"/>
              </a:lnSpc>
            </a:pPr>
            <a:r>
              <a:rPr lang="en-US" sz="2400" b="1" smtClean="0">
                <a:effectLst/>
              </a:rPr>
              <a:t>Recent Ingestion of EtOH</a:t>
            </a:r>
          </a:p>
          <a:p>
            <a:pPr eaLnBrk="1" hangingPunct="1">
              <a:lnSpc>
                <a:spcPct val="90000"/>
              </a:lnSpc>
            </a:pPr>
            <a:r>
              <a:rPr lang="en-US" sz="2400" b="1" smtClean="0">
                <a:effectLst/>
              </a:rPr>
              <a:t>Clinically significant maladaptive behavioral or psychological changes</a:t>
            </a:r>
          </a:p>
          <a:p>
            <a:pPr eaLnBrk="1" hangingPunct="1">
              <a:lnSpc>
                <a:spcPct val="90000"/>
              </a:lnSpc>
            </a:pPr>
            <a:r>
              <a:rPr lang="en-US" sz="2400" b="1" smtClean="0">
                <a:effectLst/>
              </a:rPr>
              <a:t>One or more of the following signs, following EtOH use:</a:t>
            </a:r>
          </a:p>
          <a:p>
            <a:pPr lvl="1" eaLnBrk="1" hangingPunct="1">
              <a:lnSpc>
                <a:spcPct val="90000"/>
              </a:lnSpc>
            </a:pPr>
            <a:r>
              <a:rPr lang="en-US" sz="2000" b="1" smtClean="0">
                <a:effectLst/>
              </a:rPr>
              <a:t>Slurred speech</a:t>
            </a:r>
          </a:p>
          <a:p>
            <a:pPr lvl="1" eaLnBrk="1" hangingPunct="1">
              <a:lnSpc>
                <a:spcPct val="90000"/>
              </a:lnSpc>
            </a:pPr>
            <a:r>
              <a:rPr lang="en-US" sz="2000" b="1" smtClean="0">
                <a:effectLst/>
              </a:rPr>
              <a:t>Incoordination</a:t>
            </a:r>
          </a:p>
          <a:p>
            <a:pPr lvl="1" eaLnBrk="1" hangingPunct="1">
              <a:lnSpc>
                <a:spcPct val="90000"/>
              </a:lnSpc>
            </a:pPr>
            <a:r>
              <a:rPr lang="en-US" sz="2000" b="1" smtClean="0">
                <a:effectLst/>
              </a:rPr>
              <a:t>Unsteady gait</a:t>
            </a:r>
          </a:p>
          <a:p>
            <a:pPr lvl="1" eaLnBrk="1" hangingPunct="1">
              <a:lnSpc>
                <a:spcPct val="90000"/>
              </a:lnSpc>
            </a:pPr>
            <a:r>
              <a:rPr lang="en-US" sz="2000" b="1" smtClean="0">
                <a:effectLst/>
              </a:rPr>
              <a:t>Nystagmus</a:t>
            </a:r>
          </a:p>
          <a:p>
            <a:pPr lvl="1" eaLnBrk="1" hangingPunct="1">
              <a:lnSpc>
                <a:spcPct val="90000"/>
              </a:lnSpc>
            </a:pPr>
            <a:r>
              <a:rPr lang="en-US" sz="2000" b="1" smtClean="0">
                <a:effectLst/>
              </a:rPr>
              <a:t>Impairment in attention or memory</a:t>
            </a:r>
          </a:p>
          <a:p>
            <a:pPr lvl="1" eaLnBrk="1" hangingPunct="1">
              <a:lnSpc>
                <a:spcPct val="90000"/>
              </a:lnSpc>
            </a:pPr>
            <a:r>
              <a:rPr lang="en-US" sz="2000" b="1" smtClean="0">
                <a:effectLst/>
              </a:rPr>
              <a:t>Stupor or coma</a:t>
            </a:r>
          </a:p>
          <a:p>
            <a:pPr eaLnBrk="1" hangingPunct="1">
              <a:lnSpc>
                <a:spcPct val="90000"/>
              </a:lnSpc>
            </a:pPr>
            <a:r>
              <a:rPr lang="en-US" sz="2400" b="1" smtClean="0">
                <a:effectLst/>
              </a:rPr>
              <a:t>Symptoms are not due to a general medical condition or another mental disorder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5"/>
          <p:cNvSpPr>
            <a:spLocks noGrp="1" noChangeArrowheads="1"/>
          </p:cNvSpPr>
          <p:nvPr>
            <p:ph type="sldNum" sz="quarter" idx="12"/>
          </p:nvPr>
        </p:nvSpPr>
        <p:spPr>
          <a:noFill/>
        </p:spPr>
        <p:txBody>
          <a:bodyPr/>
          <a:lstStyle/>
          <a:p>
            <a:fld id="{C6246105-2960-4846-B17A-87DD631DF2CB}" type="slidenum">
              <a:rPr lang="en-US" smtClean="0">
                <a:cs typeface="Arial" charset="0"/>
              </a:rPr>
              <a:pPr/>
              <a:t>2</a:t>
            </a:fld>
            <a:endParaRPr lang="en-US" smtClean="0">
              <a:cs typeface="Arial" charset="0"/>
            </a:endParaRPr>
          </a:p>
        </p:txBody>
      </p:sp>
      <p:sp>
        <p:nvSpPr>
          <p:cNvPr id="2050" name="Rectangle 2"/>
          <p:cNvSpPr>
            <a:spLocks noGrp="1" noChangeArrowheads="1"/>
          </p:cNvSpPr>
          <p:nvPr>
            <p:ph type="ctrTitle"/>
          </p:nvPr>
        </p:nvSpPr>
        <p:spPr/>
        <p:txBody>
          <a:bodyPr/>
          <a:lstStyle/>
          <a:p>
            <a:pPr eaLnBrk="1" hangingPunct="1">
              <a:defRPr/>
            </a:pPr>
            <a:r>
              <a:rPr lang="en-US" sz="7200">
                <a:solidFill>
                  <a:schemeClr val="hlink"/>
                </a:solidFill>
              </a:rPr>
              <a:t>A</a:t>
            </a:r>
            <a:r>
              <a:rPr lang="en-US">
                <a:solidFill>
                  <a:schemeClr val="hlink"/>
                </a:solidFill>
              </a:rPr>
              <a:t>LCOHOL </a:t>
            </a:r>
            <a:r>
              <a:rPr lang="en-US" sz="7200">
                <a:solidFill>
                  <a:schemeClr val="hlink"/>
                </a:solidFill>
              </a:rPr>
              <a:t>U</a:t>
            </a:r>
            <a:r>
              <a:rPr lang="en-US">
                <a:solidFill>
                  <a:schemeClr val="hlink"/>
                </a:solidFill>
              </a:rPr>
              <a:t>SE</a:t>
            </a:r>
            <a:r>
              <a:rPr lang="en-US" sz="7200">
                <a:solidFill>
                  <a:schemeClr val="hlink"/>
                </a:solidFill>
              </a:rPr>
              <a:t> D</a:t>
            </a:r>
            <a:r>
              <a:rPr lang="en-US">
                <a:solidFill>
                  <a:schemeClr val="hlink"/>
                </a:solidFill>
              </a:rPr>
              <a:t>ISORDERS</a:t>
            </a:r>
          </a:p>
        </p:txBody>
      </p:sp>
      <p:sp>
        <p:nvSpPr>
          <p:cNvPr id="2051" name="Rectangle 3"/>
          <p:cNvSpPr>
            <a:spLocks noGrp="1" noChangeArrowheads="1"/>
          </p:cNvSpPr>
          <p:nvPr>
            <p:ph type="subTitle" idx="1"/>
          </p:nvPr>
        </p:nvSpPr>
        <p:spPr>
          <a:xfrm>
            <a:off x="1447800" y="4114800"/>
            <a:ext cx="6400800" cy="1752600"/>
          </a:xfrm>
        </p:spPr>
        <p:txBody>
          <a:bodyPr/>
          <a:lstStyle/>
          <a:p>
            <a:pPr eaLnBrk="1" hangingPunct="1">
              <a:lnSpc>
                <a:spcPct val="80000"/>
              </a:lnSpc>
              <a:defRPr/>
            </a:pPr>
            <a:r>
              <a:rPr lang="en-US" sz="2800" b="1"/>
              <a:t>John J. Stasinos, M.D.</a:t>
            </a:r>
          </a:p>
          <a:p>
            <a:pPr eaLnBrk="1" hangingPunct="1">
              <a:lnSpc>
                <a:spcPct val="80000"/>
              </a:lnSpc>
              <a:defRPr/>
            </a:pPr>
            <a:r>
              <a:rPr lang="en-US" sz="2400" b="1"/>
              <a:t>LTC(P), MC, USA</a:t>
            </a:r>
          </a:p>
          <a:p>
            <a:pPr eaLnBrk="1" hangingPunct="1">
              <a:lnSpc>
                <a:spcPct val="80000"/>
              </a:lnSpc>
              <a:defRPr/>
            </a:pPr>
            <a:r>
              <a:rPr lang="en-US" sz="2000" b="1"/>
              <a:t>Chief, Chemical Addictions Treatment Services</a:t>
            </a:r>
          </a:p>
          <a:p>
            <a:pPr eaLnBrk="1" hangingPunct="1">
              <a:lnSpc>
                <a:spcPct val="80000"/>
              </a:lnSpc>
              <a:defRPr/>
            </a:pPr>
            <a:r>
              <a:rPr lang="en-US" sz="2000" b="1"/>
              <a:t>Department of Psychiatry</a:t>
            </a:r>
          </a:p>
          <a:p>
            <a:pPr eaLnBrk="1" hangingPunct="1">
              <a:lnSpc>
                <a:spcPct val="80000"/>
              </a:lnSpc>
              <a:defRPr/>
            </a:pPr>
            <a:r>
              <a:rPr lang="en-US" sz="2000" b="1"/>
              <a:t>Tripler Army Medical Center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4"/>
          <p:cNvSpPr>
            <a:spLocks noGrp="1"/>
          </p:cNvSpPr>
          <p:nvPr>
            <p:ph type="sldNum" sz="quarter" idx="11"/>
          </p:nvPr>
        </p:nvSpPr>
        <p:spPr>
          <a:noFill/>
        </p:spPr>
        <p:txBody>
          <a:bodyPr/>
          <a:lstStyle/>
          <a:p>
            <a:fld id="{B9840C48-2B2C-46BB-A1F0-C648AFC09451}" type="slidenum">
              <a:rPr lang="en-US" smtClean="0">
                <a:cs typeface="Arial" charset="0"/>
              </a:rPr>
              <a:pPr/>
              <a:t>20</a:t>
            </a:fld>
            <a:endParaRPr lang="en-US" smtClean="0">
              <a:cs typeface="Arial" charset="0"/>
            </a:endParaRPr>
          </a:p>
        </p:txBody>
      </p:sp>
      <p:sp>
        <p:nvSpPr>
          <p:cNvPr id="10242" name="Rectangle 2"/>
          <p:cNvSpPr>
            <a:spLocks noGrp="1" noRot="1" noChangeArrowheads="1"/>
          </p:cNvSpPr>
          <p:nvPr>
            <p:ph type="title"/>
          </p:nvPr>
        </p:nvSpPr>
        <p:spPr/>
        <p:txBody>
          <a:bodyPr/>
          <a:lstStyle/>
          <a:p>
            <a:pPr eaLnBrk="1" hangingPunct="1">
              <a:defRPr/>
            </a:pPr>
            <a:endParaRPr lang="en-US"/>
          </a:p>
        </p:txBody>
      </p:sp>
      <p:sp>
        <p:nvSpPr>
          <p:cNvPr id="10243" name="Rectangle 3"/>
          <p:cNvSpPr>
            <a:spLocks noGrp="1" noChangeArrowheads="1"/>
          </p:cNvSpPr>
          <p:nvPr>
            <p:ph type="body" idx="1"/>
          </p:nvPr>
        </p:nvSpPr>
        <p:spPr/>
        <p:txBody>
          <a:bodyPr/>
          <a:lstStyle/>
          <a:p>
            <a:pPr eaLnBrk="1" hangingPunct="1">
              <a:defRPr/>
            </a:pPr>
            <a:endParaRPr lang="en-US"/>
          </a:p>
        </p:txBody>
      </p:sp>
      <p:pic>
        <p:nvPicPr>
          <p:cNvPr id="47108" name="Picture 4" descr="1d557c10"/>
          <p:cNvPicPr>
            <a:picLocks noChangeAspect="1" noChangeArrowheads="1"/>
          </p:cNvPicPr>
          <p:nvPr/>
        </p:nvPicPr>
        <p:blipFill>
          <a:blip r:embed="rId2"/>
          <a:srcRect/>
          <a:stretch>
            <a:fillRect/>
          </a:stretch>
        </p:blipFill>
        <p:spPr bwMode="auto">
          <a:xfrm>
            <a:off x="304800" y="152400"/>
            <a:ext cx="8610600" cy="645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p:cNvSpPr>
            <a:spLocks noGrp="1"/>
          </p:cNvSpPr>
          <p:nvPr>
            <p:ph type="sldNum" sz="quarter" idx="11"/>
          </p:nvPr>
        </p:nvSpPr>
        <p:spPr>
          <a:noFill/>
        </p:spPr>
        <p:txBody>
          <a:bodyPr/>
          <a:lstStyle/>
          <a:p>
            <a:fld id="{AB6DAA0C-3201-4F4B-9C97-CBB3B0D6296A}" type="slidenum">
              <a:rPr lang="en-US" smtClean="0">
                <a:cs typeface="Arial" charset="0"/>
              </a:rPr>
              <a:pPr/>
              <a:t>21</a:t>
            </a:fld>
            <a:endParaRPr lang="en-US" smtClean="0">
              <a:cs typeface="Arial" charset="0"/>
            </a:endParaRPr>
          </a:p>
        </p:txBody>
      </p:sp>
      <p:sp>
        <p:nvSpPr>
          <p:cNvPr id="245762" name="Rectangle 2"/>
          <p:cNvSpPr>
            <a:spLocks noGrp="1" noRot="1" noChangeArrowheads="1"/>
          </p:cNvSpPr>
          <p:nvPr>
            <p:ph type="title"/>
          </p:nvPr>
        </p:nvSpPr>
        <p:spPr/>
        <p:txBody>
          <a:bodyPr/>
          <a:lstStyle/>
          <a:p>
            <a:pPr eaLnBrk="1" hangingPunct="1">
              <a:defRPr/>
            </a:pPr>
            <a:r>
              <a:rPr lang="en-US">
                <a:solidFill>
                  <a:schemeClr val="hlink"/>
                </a:solidFill>
              </a:rPr>
              <a:t>Blood EtOH Levels</a:t>
            </a:r>
          </a:p>
        </p:txBody>
      </p:sp>
      <p:sp>
        <p:nvSpPr>
          <p:cNvPr id="245763" name="Rectangle 3"/>
          <p:cNvSpPr>
            <a:spLocks noGrp="1" noChangeArrowheads="1"/>
          </p:cNvSpPr>
          <p:nvPr>
            <p:ph type="body" idx="1"/>
          </p:nvPr>
        </p:nvSpPr>
        <p:spPr/>
        <p:txBody>
          <a:bodyPr/>
          <a:lstStyle/>
          <a:p>
            <a:pPr eaLnBrk="1" hangingPunct="1">
              <a:defRPr/>
            </a:pPr>
            <a:r>
              <a:rPr lang="en-US" b="1"/>
              <a:t>BAL =		effect on function</a:t>
            </a:r>
          </a:p>
          <a:p>
            <a:pPr lvl="1" eaLnBrk="1" hangingPunct="1">
              <a:defRPr/>
            </a:pPr>
            <a:r>
              <a:rPr lang="en-US" b="1"/>
              <a:t>0.1%		motor coordination is impaired</a:t>
            </a:r>
          </a:p>
          <a:p>
            <a:pPr lvl="1" eaLnBrk="1" hangingPunct="1">
              <a:defRPr/>
            </a:pPr>
            <a:r>
              <a:rPr lang="en-US" b="1"/>
              <a:t>0.2%		user is obviously intoxicated</a:t>
            </a:r>
          </a:p>
          <a:p>
            <a:pPr lvl="1" eaLnBrk="1" hangingPunct="1">
              <a:defRPr/>
            </a:pPr>
            <a:r>
              <a:rPr lang="en-US" b="1"/>
              <a:t>0.3%		physical &amp; mental activity 				decreases </a:t>
            </a:r>
          </a:p>
          <a:p>
            <a:pPr lvl="1" eaLnBrk="1" hangingPunct="1">
              <a:defRPr/>
            </a:pPr>
            <a:r>
              <a:rPr lang="en-US" b="1"/>
              <a:t>0.35%		anesthesia is present</a:t>
            </a:r>
          </a:p>
          <a:p>
            <a:pPr lvl="1" eaLnBrk="1" hangingPunct="1">
              <a:defRPr/>
            </a:pPr>
            <a:r>
              <a:rPr lang="en-US" b="1"/>
              <a:t>0.4%		respiratory drive is critically 				affected; some die</a:t>
            </a:r>
          </a:p>
          <a:p>
            <a:pPr lvl="1" eaLnBrk="1" hangingPunct="1">
              <a:defRPr/>
            </a:pPr>
            <a:r>
              <a:rPr lang="en-US" b="1"/>
              <a:t>0.6%		most die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p:cNvSpPr>
            <a:spLocks noGrp="1"/>
          </p:cNvSpPr>
          <p:nvPr>
            <p:ph type="sldNum" sz="quarter" idx="11"/>
          </p:nvPr>
        </p:nvSpPr>
        <p:spPr>
          <a:noFill/>
        </p:spPr>
        <p:txBody>
          <a:bodyPr/>
          <a:lstStyle/>
          <a:p>
            <a:fld id="{8CB0CAE6-FDDF-494E-8B26-690096E687B3}" type="slidenum">
              <a:rPr lang="en-US" smtClean="0">
                <a:cs typeface="Arial" charset="0"/>
              </a:rPr>
              <a:pPr/>
              <a:t>22</a:t>
            </a:fld>
            <a:endParaRPr lang="en-US" smtClean="0">
              <a:cs typeface="Arial" charset="0"/>
            </a:endParaRPr>
          </a:p>
        </p:txBody>
      </p:sp>
      <p:sp>
        <p:nvSpPr>
          <p:cNvPr id="247810" name="Rectangle 2"/>
          <p:cNvSpPr>
            <a:spLocks noGrp="1" noRot="1" noChangeArrowheads="1"/>
          </p:cNvSpPr>
          <p:nvPr>
            <p:ph type="title"/>
          </p:nvPr>
        </p:nvSpPr>
        <p:spPr/>
        <p:txBody>
          <a:bodyPr/>
          <a:lstStyle/>
          <a:p>
            <a:pPr eaLnBrk="1" hangingPunct="1">
              <a:defRPr/>
            </a:pPr>
            <a:endParaRPr lang="en-US"/>
          </a:p>
        </p:txBody>
      </p:sp>
      <p:sp>
        <p:nvSpPr>
          <p:cNvPr id="247811" name="Rectangle 3"/>
          <p:cNvSpPr>
            <a:spLocks noGrp="1" noChangeArrowheads="1"/>
          </p:cNvSpPr>
          <p:nvPr>
            <p:ph type="body" idx="1"/>
          </p:nvPr>
        </p:nvSpPr>
        <p:spPr/>
        <p:txBody>
          <a:bodyPr/>
          <a:lstStyle/>
          <a:p>
            <a:pPr eaLnBrk="1" hangingPunct="1">
              <a:defRPr/>
            </a:pPr>
            <a:endParaRPr lang="en-US"/>
          </a:p>
        </p:txBody>
      </p:sp>
      <p:pic>
        <p:nvPicPr>
          <p:cNvPr id="49156" name="Picture 4" descr="beer_vs_makeup"/>
          <p:cNvPicPr>
            <a:picLocks noChangeAspect="1" noChangeArrowheads="1"/>
          </p:cNvPicPr>
          <p:nvPr/>
        </p:nvPicPr>
        <p:blipFill>
          <a:blip r:embed="rId2"/>
          <a:srcRect/>
          <a:stretch>
            <a:fillRect/>
          </a:stretch>
        </p:blipFill>
        <p:spPr bwMode="auto">
          <a:xfrm>
            <a:off x="457200" y="239713"/>
            <a:ext cx="8305800" cy="632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a:spLocks noGrp="1"/>
          </p:cNvSpPr>
          <p:nvPr>
            <p:ph type="sldNum" sz="quarter" idx="11"/>
          </p:nvPr>
        </p:nvSpPr>
        <p:spPr>
          <a:noFill/>
        </p:spPr>
        <p:txBody>
          <a:bodyPr/>
          <a:lstStyle/>
          <a:p>
            <a:fld id="{0C3420C3-2EAF-4B6F-84E3-6CA7A0792323}" type="slidenum">
              <a:rPr lang="en-US" smtClean="0">
                <a:cs typeface="Arial" charset="0"/>
              </a:rPr>
              <a:pPr/>
              <a:t>23</a:t>
            </a:fld>
            <a:endParaRPr lang="en-US" smtClean="0">
              <a:cs typeface="Arial" charset="0"/>
            </a:endParaRPr>
          </a:p>
        </p:txBody>
      </p:sp>
      <p:sp>
        <p:nvSpPr>
          <p:cNvPr id="96258" name="Rectangle 2"/>
          <p:cNvSpPr>
            <a:spLocks noGrp="1" noRot="1" noChangeArrowheads="1"/>
          </p:cNvSpPr>
          <p:nvPr>
            <p:ph type="title"/>
          </p:nvPr>
        </p:nvSpPr>
        <p:spPr/>
        <p:txBody>
          <a:bodyPr/>
          <a:lstStyle/>
          <a:p>
            <a:pPr eaLnBrk="1" hangingPunct="1">
              <a:defRPr/>
            </a:pPr>
            <a:r>
              <a:rPr lang="en-US">
                <a:solidFill>
                  <a:schemeClr val="hlink"/>
                </a:solidFill>
              </a:rPr>
              <a:t>EtOH Withdrawal</a:t>
            </a:r>
            <a:br>
              <a:rPr lang="en-US">
                <a:solidFill>
                  <a:schemeClr val="hlink"/>
                </a:solidFill>
              </a:rPr>
            </a:br>
            <a:r>
              <a:rPr lang="en-US" sz="3600">
                <a:solidFill>
                  <a:schemeClr val="hlink"/>
                </a:solidFill>
              </a:rPr>
              <a:t>Diagnostic Criteria</a:t>
            </a:r>
          </a:p>
        </p:txBody>
      </p:sp>
      <p:sp>
        <p:nvSpPr>
          <p:cNvPr id="96259" name="Rectangle 3"/>
          <p:cNvSpPr>
            <a:spLocks noGrp="1" noChangeArrowheads="1"/>
          </p:cNvSpPr>
          <p:nvPr>
            <p:ph type="body" idx="1"/>
          </p:nvPr>
        </p:nvSpPr>
        <p:spPr>
          <a:xfrm>
            <a:off x="457200" y="1600200"/>
            <a:ext cx="8305800" cy="4525963"/>
          </a:xfrm>
        </p:spPr>
        <p:txBody>
          <a:bodyPr/>
          <a:lstStyle/>
          <a:p>
            <a:pPr eaLnBrk="1" hangingPunct="1">
              <a:lnSpc>
                <a:spcPct val="80000"/>
              </a:lnSpc>
              <a:defRPr/>
            </a:pPr>
            <a:r>
              <a:rPr lang="en-US" sz="2400" b="1"/>
              <a:t>Cessation of (or reduction in) EtOH use that has been heavy &amp; prolonged</a:t>
            </a:r>
          </a:p>
          <a:p>
            <a:pPr eaLnBrk="1" hangingPunct="1">
              <a:lnSpc>
                <a:spcPct val="80000"/>
              </a:lnSpc>
              <a:defRPr/>
            </a:pPr>
            <a:r>
              <a:rPr lang="en-US" sz="2400" b="1"/>
              <a:t>Two (or more) of the following, developing within several hours to a few days later:</a:t>
            </a:r>
          </a:p>
          <a:p>
            <a:pPr lvl="1" eaLnBrk="1" hangingPunct="1">
              <a:lnSpc>
                <a:spcPct val="80000"/>
              </a:lnSpc>
              <a:defRPr/>
            </a:pPr>
            <a:r>
              <a:rPr lang="en-US" sz="2000" b="1"/>
              <a:t>Autonomic hyperactivity (sweating, tachycardia)</a:t>
            </a:r>
          </a:p>
          <a:p>
            <a:pPr lvl="1" eaLnBrk="1" hangingPunct="1">
              <a:lnSpc>
                <a:spcPct val="80000"/>
              </a:lnSpc>
              <a:defRPr/>
            </a:pPr>
            <a:r>
              <a:rPr lang="en-US" sz="2000" b="1"/>
              <a:t>Increased hand tremor</a:t>
            </a:r>
          </a:p>
          <a:p>
            <a:pPr lvl="1" eaLnBrk="1" hangingPunct="1">
              <a:lnSpc>
                <a:spcPct val="80000"/>
              </a:lnSpc>
              <a:defRPr/>
            </a:pPr>
            <a:r>
              <a:rPr lang="en-US" sz="2000" b="1"/>
              <a:t>Insomnia</a:t>
            </a:r>
          </a:p>
          <a:p>
            <a:pPr lvl="1" eaLnBrk="1" hangingPunct="1">
              <a:lnSpc>
                <a:spcPct val="80000"/>
              </a:lnSpc>
              <a:defRPr/>
            </a:pPr>
            <a:r>
              <a:rPr lang="en-US" sz="2000" b="1"/>
              <a:t>Nausea or vomiting</a:t>
            </a:r>
          </a:p>
          <a:p>
            <a:pPr lvl="1" eaLnBrk="1" hangingPunct="1">
              <a:lnSpc>
                <a:spcPct val="80000"/>
              </a:lnSpc>
              <a:defRPr/>
            </a:pPr>
            <a:r>
              <a:rPr lang="en-US" sz="2000" b="1"/>
              <a:t>Transient visual, tactile, or auditory hallucinations</a:t>
            </a:r>
          </a:p>
          <a:p>
            <a:pPr lvl="1" eaLnBrk="1" hangingPunct="1">
              <a:lnSpc>
                <a:spcPct val="80000"/>
              </a:lnSpc>
              <a:defRPr/>
            </a:pPr>
            <a:r>
              <a:rPr lang="en-US" sz="2000" b="1"/>
              <a:t>Psychomotor agitation</a:t>
            </a:r>
          </a:p>
          <a:p>
            <a:pPr lvl="1" eaLnBrk="1" hangingPunct="1">
              <a:lnSpc>
                <a:spcPct val="80000"/>
              </a:lnSpc>
              <a:defRPr/>
            </a:pPr>
            <a:r>
              <a:rPr lang="en-US" sz="2000" b="1"/>
              <a:t>Anxiety</a:t>
            </a:r>
          </a:p>
          <a:p>
            <a:pPr lvl="1" eaLnBrk="1" hangingPunct="1">
              <a:lnSpc>
                <a:spcPct val="80000"/>
              </a:lnSpc>
              <a:defRPr/>
            </a:pPr>
            <a:r>
              <a:rPr lang="en-US" sz="2000" b="1"/>
              <a:t>Grand mal seizures</a:t>
            </a:r>
          </a:p>
          <a:p>
            <a:pPr eaLnBrk="1" hangingPunct="1">
              <a:lnSpc>
                <a:spcPct val="80000"/>
              </a:lnSpc>
              <a:defRPr/>
            </a:pPr>
            <a:r>
              <a:rPr lang="en-US" sz="2400" b="1"/>
              <a:t>Symptoms cause clinically significant distress or impairment in social, occupational, or other important areas of functioning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p:cNvSpPr>
            <a:spLocks noGrp="1"/>
          </p:cNvSpPr>
          <p:nvPr>
            <p:ph type="sldNum" sz="quarter" idx="11"/>
          </p:nvPr>
        </p:nvSpPr>
        <p:spPr>
          <a:noFill/>
        </p:spPr>
        <p:txBody>
          <a:bodyPr/>
          <a:lstStyle/>
          <a:p>
            <a:fld id="{41062400-1254-4F62-82C3-BAA39CA34FD3}" type="slidenum">
              <a:rPr lang="en-US" smtClean="0">
                <a:cs typeface="Arial" charset="0"/>
              </a:rPr>
              <a:pPr/>
              <a:t>24</a:t>
            </a:fld>
            <a:endParaRPr lang="en-US" smtClean="0">
              <a:cs typeface="Arial" charset="0"/>
            </a:endParaRPr>
          </a:p>
        </p:txBody>
      </p:sp>
      <p:sp>
        <p:nvSpPr>
          <p:cNvPr id="19458" name="Rectangle 2"/>
          <p:cNvSpPr>
            <a:spLocks noGrp="1" noRot="1" noChangeArrowheads="1"/>
          </p:cNvSpPr>
          <p:nvPr>
            <p:ph type="title"/>
          </p:nvPr>
        </p:nvSpPr>
        <p:spPr/>
        <p:txBody>
          <a:bodyPr/>
          <a:lstStyle/>
          <a:p>
            <a:pPr eaLnBrk="1" hangingPunct="1">
              <a:defRPr/>
            </a:pPr>
            <a:r>
              <a:rPr lang="en-US">
                <a:solidFill>
                  <a:schemeClr val="hlink"/>
                </a:solidFill>
              </a:rPr>
              <a:t>EtOH Abuse</a:t>
            </a:r>
            <a:br>
              <a:rPr lang="en-US">
                <a:solidFill>
                  <a:schemeClr val="hlink"/>
                </a:solidFill>
              </a:rPr>
            </a:br>
            <a:r>
              <a:rPr lang="en-US" sz="3600">
                <a:solidFill>
                  <a:schemeClr val="hlink"/>
                </a:solidFill>
              </a:rPr>
              <a:t>Diagnostic Criteria</a:t>
            </a:r>
          </a:p>
        </p:txBody>
      </p:sp>
      <p:sp>
        <p:nvSpPr>
          <p:cNvPr id="19459" name="Rectangle 3"/>
          <p:cNvSpPr>
            <a:spLocks noGrp="1" noChangeArrowheads="1"/>
          </p:cNvSpPr>
          <p:nvPr>
            <p:ph type="body" idx="1"/>
          </p:nvPr>
        </p:nvSpPr>
        <p:spPr>
          <a:xfrm>
            <a:off x="457200" y="1600200"/>
            <a:ext cx="8305800" cy="4525963"/>
          </a:xfrm>
        </p:spPr>
        <p:txBody>
          <a:bodyPr/>
          <a:lstStyle/>
          <a:p>
            <a:pPr eaLnBrk="1" hangingPunct="1">
              <a:defRPr/>
            </a:pPr>
            <a:r>
              <a:rPr lang="en-US" sz="2400" b="1">
                <a:solidFill>
                  <a:schemeClr val="folHlink"/>
                </a:solidFill>
              </a:rPr>
              <a:t>Maladaptive pattern of EtOH use, leading to impairment or distress, as manifested by 1+ of the following in 12 month period:</a:t>
            </a:r>
          </a:p>
          <a:p>
            <a:pPr lvl="1" eaLnBrk="1" hangingPunct="1">
              <a:defRPr/>
            </a:pPr>
            <a:r>
              <a:rPr lang="en-US" sz="2400" b="1">
                <a:solidFill>
                  <a:schemeClr val="folHlink"/>
                </a:solidFill>
              </a:rPr>
              <a:t>Recurrent substance use results in failure to fulfill major role obligations (educational, occupational)</a:t>
            </a:r>
          </a:p>
          <a:p>
            <a:pPr lvl="1" eaLnBrk="1" hangingPunct="1">
              <a:defRPr/>
            </a:pPr>
            <a:r>
              <a:rPr lang="en-US" sz="2400" b="1">
                <a:solidFill>
                  <a:schemeClr val="folHlink"/>
                </a:solidFill>
              </a:rPr>
              <a:t>Recurrent substance use in situations in which poses hazard to self or others</a:t>
            </a:r>
          </a:p>
          <a:p>
            <a:pPr lvl="1" eaLnBrk="1" hangingPunct="1">
              <a:defRPr/>
            </a:pPr>
            <a:r>
              <a:rPr lang="en-US" sz="2400" b="1">
                <a:solidFill>
                  <a:schemeClr val="folHlink"/>
                </a:solidFill>
              </a:rPr>
              <a:t>Recurrent substance-related legal problems</a:t>
            </a:r>
          </a:p>
          <a:p>
            <a:pPr lvl="1" eaLnBrk="1" hangingPunct="1">
              <a:defRPr/>
            </a:pPr>
            <a:r>
              <a:rPr lang="en-US" sz="2400" b="1">
                <a:solidFill>
                  <a:schemeClr val="folHlink"/>
                </a:solidFill>
              </a:rPr>
              <a:t>Continued substance use in spite of persistent or recurrent negative social or interpersonal consequences of use</a:t>
            </a:r>
            <a:endParaRPr lang="en-US" sz="2400" b="1">
              <a:solidFill>
                <a:schemeClr val="folHlink"/>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4"/>
          <p:cNvSpPr>
            <a:spLocks noGrp="1"/>
          </p:cNvSpPr>
          <p:nvPr>
            <p:ph type="sldNum" sz="quarter" idx="11"/>
          </p:nvPr>
        </p:nvSpPr>
        <p:spPr>
          <a:noFill/>
        </p:spPr>
        <p:txBody>
          <a:bodyPr/>
          <a:lstStyle/>
          <a:p>
            <a:fld id="{C8943F83-6524-47B0-B7A2-0429814C4555}" type="slidenum">
              <a:rPr lang="en-US" smtClean="0">
                <a:cs typeface="Arial" charset="0"/>
              </a:rPr>
              <a:pPr/>
              <a:t>25</a:t>
            </a:fld>
            <a:endParaRPr lang="en-US" smtClean="0">
              <a:cs typeface="Arial" charset="0"/>
            </a:endParaRPr>
          </a:p>
        </p:txBody>
      </p:sp>
      <p:sp>
        <p:nvSpPr>
          <p:cNvPr id="18434" name="Rectangle 2"/>
          <p:cNvSpPr>
            <a:spLocks noGrp="1" noRot="1" noChangeArrowheads="1"/>
          </p:cNvSpPr>
          <p:nvPr>
            <p:ph type="title"/>
          </p:nvPr>
        </p:nvSpPr>
        <p:spPr/>
        <p:txBody>
          <a:bodyPr/>
          <a:lstStyle/>
          <a:p>
            <a:pPr eaLnBrk="1" hangingPunct="1">
              <a:defRPr/>
            </a:pPr>
            <a:r>
              <a:rPr lang="en-US">
                <a:solidFill>
                  <a:schemeClr val="hlink"/>
                </a:solidFill>
              </a:rPr>
              <a:t>EtOH Dependence</a:t>
            </a:r>
            <a:br>
              <a:rPr lang="en-US">
                <a:solidFill>
                  <a:schemeClr val="hlink"/>
                </a:solidFill>
              </a:rPr>
            </a:br>
            <a:r>
              <a:rPr lang="en-US" sz="3600">
                <a:solidFill>
                  <a:schemeClr val="hlink"/>
                </a:solidFill>
              </a:rPr>
              <a:t>Diagnostic Criteria</a:t>
            </a:r>
          </a:p>
        </p:txBody>
      </p:sp>
      <p:sp>
        <p:nvSpPr>
          <p:cNvPr id="18435" name="Rectangle 3"/>
          <p:cNvSpPr>
            <a:spLocks noGrp="1" noChangeArrowheads="1"/>
          </p:cNvSpPr>
          <p:nvPr>
            <p:ph type="body" idx="1"/>
          </p:nvPr>
        </p:nvSpPr>
        <p:spPr>
          <a:xfrm>
            <a:off x="457200" y="1600200"/>
            <a:ext cx="8305800" cy="4525963"/>
          </a:xfrm>
        </p:spPr>
        <p:txBody>
          <a:bodyPr/>
          <a:lstStyle/>
          <a:p>
            <a:pPr eaLnBrk="1" hangingPunct="1">
              <a:lnSpc>
                <a:spcPct val="90000"/>
              </a:lnSpc>
              <a:defRPr/>
            </a:pPr>
            <a:r>
              <a:rPr lang="en-US" sz="2800" b="1">
                <a:solidFill>
                  <a:schemeClr val="folHlink"/>
                </a:solidFill>
              </a:rPr>
              <a:t>Maladaptive pattern of EtOH use that leads to </a:t>
            </a:r>
            <a:r>
              <a:rPr lang="en-US" sz="2800" b="1"/>
              <a:t>clinically important </a:t>
            </a:r>
            <a:r>
              <a:rPr lang="en-US" sz="2800" b="1">
                <a:solidFill>
                  <a:schemeClr val="folHlink"/>
                </a:solidFill>
              </a:rPr>
              <a:t>impairment or distress, as manifested by </a:t>
            </a:r>
            <a:r>
              <a:rPr lang="en-US" sz="2800" b="1"/>
              <a:t>3+ of the following in a 12-month period</a:t>
            </a:r>
          </a:p>
          <a:p>
            <a:pPr lvl="1" eaLnBrk="1" hangingPunct="1">
              <a:lnSpc>
                <a:spcPct val="90000"/>
              </a:lnSpc>
              <a:defRPr/>
            </a:pPr>
            <a:r>
              <a:rPr lang="en-US" sz="2400" b="1"/>
              <a:t>Tolerance</a:t>
            </a:r>
          </a:p>
          <a:p>
            <a:pPr lvl="1" eaLnBrk="1" hangingPunct="1">
              <a:lnSpc>
                <a:spcPct val="90000"/>
              </a:lnSpc>
              <a:defRPr/>
            </a:pPr>
            <a:r>
              <a:rPr lang="en-US" sz="2400" b="1"/>
              <a:t>Withdrawal</a:t>
            </a:r>
          </a:p>
          <a:p>
            <a:pPr lvl="1" eaLnBrk="1" hangingPunct="1">
              <a:lnSpc>
                <a:spcPct val="90000"/>
              </a:lnSpc>
              <a:defRPr/>
            </a:pPr>
            <a:r>
              <a:rPr lang="en-US" sz="2400" b="1"/>
              <a:t>More time or larger amounts than desired</a:t>
            </a:r>
          </a:p>
          <a:p>
            <a:pPr lvl="1" eaLnBrk="1" hangingPunct="1">
              <a:lnSpc>
                <a:spcPct val="90000"/>
              </a:lnSpc>
              <a:defRPr/>
            </a:pPr>
            <a:r>
              <a:rPr lang="en-US" sz="2400" b="1"/>
              <a:t>Desire or effort to cut down</a:t>
            </a:r>
          </a:p>
          <a:p>
            <a:pPr lvl="1" eaLnBrk="1" hangingPunct="1">
              <a:lnSpc>
                <a:spcPct val="90000"/>
              </a:lnSpc>
              <a:defRPr/>
            </a:pPr>
            <a:r>
              <a:rPr lang="en-US" sz="2400" b="1"/>
              <a:t>Time spent obtaining or recovering</a:t>
            </a:r>
          </a:p>
          <a:p>
            <a:pPr lvl="1" eaLnBrk="1" hangingPunct="1">
              <a:lnSpc>
                <a:spcPct val="90000"/>
              </a:lnSpc>
              <a:defRPr/>
            </a:pPr>
            <a:r>
              <a:rPr lang="en-US" sz="2400" b="1"/>
              <a:t>Social, occupational, or recreational effects</a:t>
            </a:r>
          </a:p>
          <a:p>
            <a:pPr lvl="1" eaLnBrk="1" hangingPunct="1">
              <a:lnSpc>
                <a:spcPct val="90000"/>
              </a:lnSpc>
              <a:defRPr/>
            </a:pPr>
            <a:r>
              <a:rPr lang="en-US" sz="2400" b="1"/>
              <a:t>Continued drinking in spite of adverse consequences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4"/>
          <p:cNvSpPr>
            <a:spLocks noGrp="1"/>
          </p:cNvSpPr>
          <p:nvPr>
            <p:ph type="sldNum" sz="quarter" idx="11"/>
          </p:nvPr>
        </p:nvSpPr>
        <p:spPr>
          <a:noFill/>
        </p:spPr>
        <p:txBody>
          <a:bodyPr/>
          <a:lstStyle/>
          <a:p>
            <a:fld id="{9E385CBD-63BF-4A5A-850B-67552C609A83}" type="slidenum">
              <a:rPr lang="en-US" smtClean="0">
                <a:cs typeface="Arial" charset="0"/>
              </a:rPr>
              <a:pPr/>
              <a:t>26</a:t>
            </a:fld>
            <a:endParaRPr lang="en-US" smtClean="0">
              <a:cs typeface="Arial" charset="0"/>
            </a:endParaRPr>
          </a:p>
        </p:txBody>
      </p:sp>
      <p:sp>
        <p:nvSpPr>
          <p:cNvPr id="110594" name="Rectangle 2"/>
          <p:cNvSpPr>
            <a:spLocks noGrp="1" noRot="1" noChangeArrowheads="1"/>
          </p:cNvSpPr>
          <p:nvPr>
            <p:ph type="title"/>
          </p:nvPr>
        </p:nvSpPr>
        <p:spPr/>
        <p:txBody>
          <a:bodyPr/>
          <a:lstStyle/>
          <a:p>
            <a:pPr eaLnBrk="1" hangingPunct="1">
              <a:defRPr/>
            </a:pPr>
            <a:r>
              <a:rPr lang="en-US">
                <a:solidFill>
                  <a:schemeClr val="hlink"/>
                </a:solidFill>
              </a:rPr>
              <a:t>1 Standard Drink = 0.015 ug/dl</a:t>
            </a:r>
          </a:p>
        </p:txBody>
      </p:sp>
      <p:sp>
        <p:nvSpPr>
          <p:cNvPr id="110595" name="Rectangle 3"/>
          <p:cNvSpPr>
            <a:spLocks noGrp="1" noChangeArrowheads="1"/>
          </p:cNvSpPr>
          <p:nvPr>
            <p:ph type="body" idx="1"/>
          </p:nvPr>
        </p:nvSpPr>
        <p:spPr>
          <a:xfrm>
            <a:off x="2895600" y="2286000"/>
            <a:ext cx="3657600" cy="3078163"/>
          </a:xfrm>
        </p:spPr>
        <p:txBody>
          <a:bodyPr/>
          <a:lstStyle/>
          <a:p>
            <a:pPr eaLnBrk="1" hangingPunct="1">
              <a:buFont typeface="Wingdings" pitchFamily="2" charset="2"/>
              <a:buNone/>
              <a:defRPr/>
            </a:pPr>
            <a:endParaRPr lang="en-US"/>
          </a:p>
        </p:txBody>
      </p:sp>
      <p:pic>
        <p:nvPicPr>
          <p:cNvPr id="53252" name="Picture 5"/>
          <p:cNvPicPr>
            <a:picLocks noChangeAspect="1" noChangeArrowheads="1"/>
          </p:cNvPicPr>
          <p:nvPr/>
        </p:nvPicPr>
        <p:blipFill>
          <a:blip r:embed="rId2"/>
          <a:srcRect l="9772" t="2463" r="14503" b="12027"/>
          <a:stretch>
            <a:fillRect/>
          </a:stretch>
        </p:blipFill>
        <p:spPr bwMode="auto">
          <a:xfrm>
            <a:off x="1447800" y="1600200"/>
            <a:ext cx="6553200" cy="466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p:spPr>
        <p:txBody>
          <a:bodyPr/>
          <a:lstStyle/>
          <a:p>
            <a:fld id="{7B3CFD78-2885-445D-8395-5E4942ABE5BA}" type="slidenum">
              <a:rPr lang="en-US" smtClean="0">
                <a:cs typeface="Arial" charset="0"/>
              </a:rPr>
              <a:pPr/>
              <a:t>27</a:t>
            </a:fld>
            <a:endParaRPr lang="en-US" smtClean="0">
              <a:cs typeface="Arial" charset="0"/>
            </a:endParaRPr>
          </a:p>
        </p:txBody>
      </p:sp>
      <p:sp>
        <p:nvSpPr>
          <p:cNvPr id="244738" name="Rectangle 2"/>
          <p:cNvSpPr>
            <a:spLocks noGrp="1" noRot="1" noChangeArrowheads="1"/>
          </p:cNvSpPr>
          <p:nvPr>
            <p:ph type="title"/>
          </p:nvPr>
        </p:nvSpPr>
        <p:spPr>
          <a:xfrm>
            <a:off x="4572000" y="1524000"/>
            <a:ext cx="4191000" cy="1143000"/>
          </a:xfrm>
        </p:spPr>
        <p:txBody>
          <a:bodyPr/>
          <a:lstStyle/>
          <a:p>
            <a:pPr eaLnBrk="1" hangingPunct="1">
              <a:defRPr/>
            </a:pPr>
            <a:r>
              <a:rPr lang="en-US">
                <a:solidFill>
                  <a:schemeClr val="hlink"/>
                </a:solidFill>
              </a:rPr>
              <a:t>EtOH Content</a:t>
            </a:r>
          </a:p>
        </p:txBody>
      </p:sp>
      <p:sp>
        <p:nvSpPr>
          <p:cNvPr id="244739" name="Rectangle 3"/>
          <p:cNvSpPr>
            <a:spLocks noGrp="1" noChangeArrowheads="1"/>
          </p:cNvSpPr>
          <p:nvPr>
            <p:ph type="body" idx="1"/>
          </p:nvPr>
        </p:nvSpPr>
        <p:spPr>
          <a:xfrm>
            <a:off x="4648200" y="2895600"/>
            <a:ext cx="4038600" cy="4525963"/>
          </a:xfrm>
        </p:spPr>
        <p:txBody>
          <a:bodyPr/>
          <a:lstStyle/>
          <a:p>
            <a:pPr eaLnBrk="1" hangingPunct="1">
              <a:defRPr/>
            </a:pPr>
            <a:r>
              <a:rPr lang="en-US" sz="2400" b="1" u="sng"/>
              <a:t>Drink 	Concentration</a:t>
            </a:r>
          </a:p>
          <a:p>
            <a:pPr eaLnBrk="1" hangingPunct="1">
              <a:defRPr/>
            </a:pPr>
            <a:r>
              <a:rPr lang="en-US" sz="2400" b="1"/>
              <a:t>Beer	3 – 7 %</a:t>
            </a:r>
          </a:p>
          <a:p>
            <a:pPr eaLnBrk="1" hangingPunct="1">
              <a:defRPr/>
            </a:pPr>
            <a:r>
              <a:rPr lang="en-US" sz="2400" b="1"/>
              <a:t>Wine	9 – 20%</a:t>
            </a:r>
          </a:p>
          <a:p>
            <a:pPr eaLnBrk="1" hangingPunct="1">
              <a:defRPr/>
            </a:pPr>
            <a:r>
              <a:rPr lang="en-US" sz="2400" b="1"/>
              <a:t>Liquor	25 – 75%</a:t>
            </a:r>
          </a:p>
        </p:txBody>
      </p:sp>
      <p:pic>
        <p:nvPicPr>
          <p:cNvPr id="54276" name="Picture 5" descr="standard_drink"/>
          <p:cNvPicPr>
            <a:picLocks noChangeAspect="1" noChangeArrowheads="1"/>
          </p:cNvPicPr>
          <p:nvPr/>
        </p:nvPicPr>
        <p:blipFill>
          <a:blip r:embed="rId2"/>
          <a:srcRect/>
          <a:stretch>
            <a:fillRect/>
          </a:stretch>
        </p:blipFill>
        <p:spPr bwMode="auto">
          <a:xfrm>
            <a:off x="0" y="0"/>
            <a:ext cx="4537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p:cNvSpPr>
            <a:spLocks noGrp="1"/>
          </p:cNvSpPr>
          <p:nvPr>
            <p:ph type="sldNum" sz="quarter" idx="11"/>
          </p:nvPr>
        </p:nvSpPr>
        <p:spPr>
          <a:noFill/>
        </p:spPr>
        <p:txBody>
          <a:bodyPr/>
          <a:lstStyle/>
          <a:p>
            <a:fld id="{7371B08A-190C-47C5-9686-558BECBDB41D}" type="slidenum">
              <a:rPr lang="en-US" smtClean="0">
                <a:cs typeface="Arial" charset="0"/>
              </a:rPr>
              <a:pPr/>
              <a:t>28</a:t>
            </a:fld>
            <a:endParaRPr lang="en-US" smtClean="0">
              <a:cs typeface="Arial" charset="0"/>
            </a:endParaRPr>
          </a:p>
        </p:txBody>
      </p:sp>
      <p:sp>
        <p:nvSpPr>
          <p:cNvPr id="111618" name="Rectangle 2"/>
          <p:cNvSpPr>
            <a:spLocks noGrp="1" noRot="1" noChangeArrowheads="1"/>
          </p:cNvSpPr>
          <p:nvPr>
            <p:ph type="title"/>
          </p:nvPr>
        </p:nvSpPr>
        <p:spPr>
          <a:xfrm>
            <a:off x="457200" y="381000"/>
            <a:ext cx="8229600" cy="1143000"/>
          </a:xfrm>
        </p:spPr>
        <p:txBody>
          <a:bodyPr/>
          <a:lstStyle/>
          <a:p>
            <a:pPr eaLnBrk="1" hangingPunct="1">
              <a:defRPr/>
            </a:pPr>
            <a:r>
              <a:rPr lang="en-US">
                <a:solidFill>
                  <a:schemeClr val="hlink"/>
                </a:solidFill>
              </a:rPr>
              <a:t>Pharmacodynamics</a:t>
            </a:r>
            <a:br>
              <a:rPr lang="en-US">
                <a:solidFill>
                  <a:schemeClr val="hlink"/>
                </a:solidFill>
              </a:rPr>
            </a:br>
            <a:r>
              <a:rPr lang="en-US">
                <a:solidFill>
                  <a:schemeClr val="hlink"/>
                </a:solidFill>
              </a:rPr>
              <a:t>of EtOH</a:t>
            </a:r>
          </a:p>
        </p:txBody>
      </p:sp>
      <p:sp>
        <p:nvSpPr>
          <p:cNvPr id="111619" name="Rectangle 3"/>
          <p:cNvSpPr>
            <a:spLocks noGrp="1" noChangeArrowheads="1"/>
          </p:cNvSpPr>
          <p:nvPr>
            <p:ph type="body" idx="1"/>
          </p:nvPr>
        </p:nvSpPr>
        <p:spPr>
          <a:xfrm>
            <a:off x="457200" y="1752600"/>
            <a:ext cx="8229600" cy="4373563"/>
          </a:xfrm>
        </p:spPr>
        <p:txBody>
          <a:bodyPr/>
          <a:lstStyle/>
          <a:p>
            <a:pPr eaLnBrk="1" hangingPunct="1">
              <a:lnSpc>
                <a:spcPct val="90000"/>
              </a:lnSpc>
              <a:defRPr/>
            </a:pPr>
            <a:r>
              <a:rPr lang="en-US" b="1"/>
              <a:t>Increases the effects of GABA (inhibitory)</a:t>
            </a:r>
          </a:p>
          <a:p>
            <a:pPr eaLnBrk="1" hangingPunct="1">
              <a:lnSpc>
                <a:spcPct val="90000"/>
              </a:lnSpc>
              <a:defRPr/>
            </a:pPr>
            <a:r>
              <a:rPr lang="en-US" b="1"/>
              <a:t>Inhibits the effects of Glutamate (excitatory)</a:t>
            </a:r>
          </a:p>
          <a:p>
            <a:pPr eaLnBrk="1" hangingPunct="1">
              <a:lnSpc>
                <a:spcPct val="90000"/>
              </a:lnSpc>
              <a:defRPr/>
            </a:pPr>
            <a:r>
              <a:rPr lang="en-US" b="1"/>
              <a:t>Indirectly increases Dopamine levels in mesocorticolimbic system</a:t>
            </a:r>
          </a:p>
          <a:p>
            <a:pPr lvl="1" eaLnBrk="1" hangingPunct="1">
              <a:lnSpc>
                <a:spcPct val="90000"/>
              </a:lnSpc>
              <a:defRPr/>
            </a:pPr>
            <a:r>
              <a:rPr lang="en-US" b="1"/>
              <a:t>mediates positively reinforcing &amp; rewarding effects of EtOH</a:t>
            </a:r>
          </a:p>
          <a:p>
            <a:pPr eaLnBrk="1" hangingPunct="1">
              <a:lnSpc>
                <a:spcPct val="90000"/>
              </a:lnSpc>
              <a:defRPr/>
            </a:pPr>
            <a:r>
              <a:rPr lang="en-US" b="1"/>
              <a:t>Indirectly interacts with Opioid receptors, activating opioid system</a:t>
            </a:r>
          </a:p>
          <a:p>
            <a:pPr lvl="1" eaLnBrk="1" hangingPunct="1">
              <a:lnSpc>
                <a:spcPct val="90000"/>
              </a:lnSpc>
              <a:defRPr/>
            </a:pPr>
            <a:r>
              <a:rPr lang="en-US" b="1"/>
              <a:t>reinforces repeat use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1"/>
          </p:nvPr>
        </p:nvSpPr>
        <p:spPr>
          <a:noFill/>
        </p:spPr>
        <p:txBody>
          <a:bodyPr/>
          <a:lstStyle/>
          <a:p>
            <a:fld id="{57F83A76-DC99-464E-9C40-7042D7DA5931}" type="slidenum">
              <a:rPr lang="en-US" smtClean="0">
                <a:cs typeface="Arial" charset="0"/>
              </a:rPr>
              <a:pPr/>
              <a:t>29</a:t>
            </a:fld>
            <a:endParaRPr lang="en-US" smtClean="0">
              <a:cs typeface="Arial" charset="0"/>
            </a:endParaRPr>
          </a:p>
        </p:txBody>
      </p:sp>
      <p:sp>
        <p:nvSpPr>
          <p:cNvPr id="241666" name="Rectangle 2"/>
          <p:cNvSpPr>
            <a:spLocks noGrp="1" noRot="1" noChangeArrowheads="1"/>
          </p:cNvSpPr>
          <p:nvPr>
            <p:ph type="title"/>
          </p:nvPr>
        </p:nvSpPr>
        <p:spPr/>
        <p:txBody>
          <a:bodyPr/>
          <a:lstStyle/>
          <a:p>
            <a:pPr eaLnBrk="1" hangingPunct="1">
              <a:defRPr/>
            </a:pPr>
            <a:r>
              <a:rPr lang="en-US">
                <a:solidFill>
                  <a:schemeClr val="hlink"/>
                </a:solidFill>
              </a:rPr>
              <a:t>Pharmacokinetics of EtOH</a:t>
            </a:r>
          </a:p>
        </p:txBody>
      </p:sp>
      <p:sp>
        <p:nvSpPr>
          <p:cNvPr id="241667" name="Rectangle 3"/>
          <p:cNvSpPr>
            <a:spLocks noGrp="1" noChangeArrowheads="1"/>
          </p:cNvSpPr>
          <p:nvPr>
            <p:ph type="body" idx="1"/>
          </p:nvPr>
        </p:nvSpPr>
        <p:spPr/>
        <p:txBody>
          <a:bodyPr/>
          <a:lstStyle/>
          <a:p>
            <a:pPr eaLnBrk="1" hangingPunct="1">
              <a:defRPr/>
            </a:pPr>
            <a:r>
              <a:rPr lang="en-US" b="1"/>
              <a:t>Metabolism</a:t>
            </a:r>
          </a:p>
          <a:p>
            <a:pPr lvl="1" eaLnBrk="1" hangingPunct="1">
              <a:defRPr/>
            </a:pPr>
            <a:r>
              <a:rPr lang="en-US" b="1"/>
              <a:t>Hepatically metabolized by series of enzymatic steps into CO</a:t>
            </a:r>
            <a:r>
              <a:rPr lang="en-US" b="1" baseline="-20000"/>
              <a:t>2</a:t>
            </a:r>
            <a:r>
              <a:rPr lang="en-US" b="1"/>
              <a:t> &amp; H</a:t>
            </a:r>
            <a:r>
              <a:rPr lang="en-US" b="1" baseline="-20000"/>
              <a:t>2</a:t>
            </a:r>
            <a:r>
              <a:rPr lang="en-US" b="1"/>
              <a:t>0</a:t>
            </a:r>
          </a:p>
          <a:p>
            <a:pPr eaLnBrk="1" hangingPunct="1">
              <a:defRPr/>
            </a:pPr>
            <a:r>
              <a:rPr lang="en-US" b="1"/>
              <a:t>Excretion</a:t>
            </a:r>
          </a:p>
          <a:p>
            <a:pPr lvl="1" eaLnBrk="1" hangingPunct="1">
              <a:defRPr/>
            </a:pPr>
            <a:r>
              <a:rPr lang="en-US" b="1"/>
              <a:t>Elimination primarily through renal system</a:t>
            </a:r>
          </a:p>
          <a:p>
            <a:pPr lvl="1" eaLnBrk="1" hangingPunct="1">
              <a:defRPr/>
            </a:pPr>
            <a:r>
              <a:rPr lang="en-US" b="1"/>
              <a:t>Some excretion from lungs &amp; skin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1"/>
          </p:nvPr>
        </p:nvSpPr>
        <p:spPr>
          <a:noFill/>
        </p:spPr>
        <p:txBody>
          <a:bodyPr/>
          <a:lstStyle/>
          <a:p>
            <a:fld id="{9501F792-BBD2-471F-9295-EB3BFC799FCD}" type="slidenum">
              <a:rPr lang="en-US" smtClean="0">
                <a:cs typeface="Arial" charset="0"/>
              </a:rPr>
              <a:pPr/>
              <a:t>3</a:t>
            </a:fld>
            <a:endParaRPr lang="en-US" smtClean="0">
              <a:cs typeface="Arial" charset="0"/>
            </a:endParaRPr>
          </a:p>
        </p:txBody>
      </p:sp>
      <p:sp>
        <p:nvSpPr>
          <p:cNvPr id="86018" name="Rectangle 2"/>
          <p:cNvSpPr>
            <a:spLocks noGrp="1" noRot="1" noChangeArrowheads="1"/>
          </p:cNvSpPr>
          <p:nvPr>
            <p:ph type="title"/>
          </p:nvPr>
        </p:nvSpPr>
        <p:spPr/>
        <p:txBody>
          <a:bodyPr/>
          <a:lstStyle/>
          <a:p>
            <a:pPr eaLnBrk="1" hangingPunct="1">
              <a:defRPr/>
            </a:pPr>
            <a:r>
              <a:rPr lang="en-US">
                <a:solidFill>
                  <a:schemeClr val="hlink"/>
                </a:solidFill>
              </a:rPr>
              <a:t>Disclosures</a:t>
            </a:r>
          </a:p>
        </p:txBody>
      </p:sp>
      <p:sp>
        <p:nvSpPr>
          <p:cNvPr id="86019" name="Rectangle 3"/>
          <p:cNvSpPr>
            <a:spLocks noGrp="1" noChangeArrowheads="1"/>
          </p:cNvSpPr>
          <p:nvPr>
            <p:ph type="body" idx="1"/>
          </p:nvPr>
        </p:nvSpPr>
        <p:spPr/>
        <p:txBody>
          <a:bodyPr/>
          <a:lstStyle/>
          <a:p>
            <a:pPr eaLnBrk="1" hangingPunct="1">
              <a:defRPr/>
            </a:pPr>
            <a:r>
              <a:rPr lang="en-US" b="1"/>
              <a:t>I have no affiliation or financial relationship with any pharmaceutical companies</a:t>
            </a:r>
          </a:p>
          <a:p>
            <a:pPr eaLnBrk="1" hangingPunct="1">
              <a:defRPr/>
            </a:pPr>
            <a:r>
              <a:rPr lang="en-US" b="1"/>
              <a:t>The opinions stated herein are my own</a:t>
            </a:r>
          </a:p>
          <a:p>
            <a:pPr eaLnBrk="1" hangingPunct="1">
              <a:defRPr/>
            </a:pPr>
            <a:r>
              <a:rPr lang="en-US" b="1"/>
              <a:t>I am not on any medications or mood-altering substances... (at the moment)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p:cNvSpPr>
            <a:spLocks noGrp="1"/>
          </p:cNvSpPr>
          <p:nvPr>
            <p:ph type="sldNum" sz="quarter" idx="11"/>
          </p:nvPr>
        </p:nvSpPr>
        <p:spPr>
          <a:noFill/>
        </p:spPr>
        <p:txBody>
          <a:bodyPr/>
          <a:lstStyle/>
          <a:p>
            <a:fld id="{7A88816B-7908-4FAF-B726-C3E3922AF615}" type="slidenum">
              <a:rPr lang="en-US" smtClean="0">
                <a:cs typeface="Arial" charset="0"/>
              </a:rPr>
              <a:pPr/>
              <a:t>30</a:t>
            </a:fld>
            <a:endParaRPr lang="en-US" smtClean="0">
              <a:cs typeface="Arial" charset="0"/>
            </a:endParaRPr>
          </a:p>
        </p:txBody>
      </p:sp>
      <p:sp>
        <p:nvSpPr>
          <p:cNvPr id="11266" name="Rectangle 2"/>
          <p:cNvSpPr>
            <a:spLocks noGrp="1" noRot="1" noChangeArrowheads="1"/>
          </p:cNvSpPr>
          <p:nvPr>
            <p:ph type="title"/>
          </p:nvPr>
        </p:nvSpPr>
        <p:spPr/>
        <p:txBody>
          <a:bodyPr/>
          <a:lstStyle/>
          <a:p>
            <a:pPr eaLnBrk="1" hangingPunct="1">
              <a:defRPr/>
            </a:pPr>
            <a:r>
              <a:rPr lang="en-US" sz="4000">
                <a:solidFill>
                  <a:schemeClr val="hlink"/>
                </a:solidFill>
              </a:rPr>
              <a:t>Blood EtOH Levels</a:t>
            </a:r>
          </a:p>
        </p:txBody>
      </p:sp>
      <p:sp>
        <p:nvSpPr>
          <p:cNvPr id="11267" name="Rectangle 3"/>
          <p:cNvSpPr>
            <a:spLocks noGrp="1" noChangeArrowheads="1"/>
          </p:cNvSpPr>
          <p:nvPr>
            <p:ph type="body" idx="1"/>
          </p:nvPr>
        </p:nvSpPr>
        <p:spPr/>
        <p:txBody>
          <a:bodyPr/>
          <a:lstStyle/>
          <a:p>
            <a:pPr eaLnBrk="1" hangingPunct="1">
              <a:defRPr/>
            </a:pPr>
            <a:endParaRPr lang="en-US"/>
          </a:p>
        </p:txBody>
      </p:sp>
      <p:pic>
        <p:nvPicPr>
          <p:cNvPr id="57348" name="Picture 4" descr="alcohol-chart"/>
          <p:cNvPicPr>
            <a:picLocks noChangeAspect="1" noChangeArrowheads="1"/>
          </p:cNvPicPr>
          <p:nvPr/>
        </p:nvPicPr>
        <p:blipFill>
          <a:blip r:embed="rId2"/>
          <a:srcRect/>
          <a:stretch>
            <a:fillRect/>
          </a:stretch>
        </p:blipFill>
        <p:spPr bwMode="auto">
          <a:xfrm>
            <a:off x="1295400" y="1371600"/>
            <a:ext cx="6553200" cy="538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1"/>
          </p:nvPr>
        </p:nvSpPr>
        <p:spPr>
          <a:noFill/>
        </p:spPr>
        <p:txBody>
          <a:bodyPr/>
          <a:lstStyle/>
          <a:p>
            <a:fld id="{44FA430D-066A-4E37-AFCF-CB7D5CDA78F7}" type="slidenum">
              <a:rPr lang="en-US" smtClean="0">
                <a:cs typeface="Arial" charset="0"/>
              </a:rPr>
              <a:pPr/>
              <a:t>31</a:t>
            </a:fld>
            <a:endParaRPr lang="en-US" smtClean="0">
              <a:cs typeface="Arial" charset="0"/>
            </a:endParaRPr>
          </a:p>
        </p:txBody>
      </p:sp>
      <p:sp>
        <p:nvSpPr>
          <p:cNvPr id="236546" name="Rectangle 2"/>
          <p:cNvSpPr>
            <a:spLocks noGrp="1" noRot="1" noChangeArrowheads="1"/>
          </p:cNvSpPr>
          <p:nvPr>
            <p:ph type="title"/>
          </p:nvPr>
        </p:nvSpPr>
        <p:spPr>
          <a:xfrm>
            <a:off x="457200" y="609600"/>
            <a:ext cx="8229600" cy="1143000"/>
          </a:xfrm>
        </p:spPr>
        <p:txBody>
          <a:bodyPr/>
          <a:lstStyle/>
          <a:p>
            <a:pPr eaLnBrk="1" hangingPunct="1">
              <a:defRPr/>
            </a:pPr>
            <a:r>
              <a:rPr lang="en-US" altLang="en-US">
                <a:solidFill>
                  <a:schemeClr val="hlink"/>
                </a:solidFill>
              </a:rPr>
              <a:t>Factors Affecting the Rate of </a:t>
            </a:r>
            <a:br>
              <a:rPr lang="en-US" altLang="en-US">
                <a:solidFill>
                  <a:schemeClr val="hlink"/>
                </a:solidFill>
              </a:rPr>
            </a:br>
            <a:r>
              <a:rPr lang="en-US" altLang="en-US">
                <a:solidFill>
                  <a:schemeClr val="hlink"/>
                </a:solidFill>
              </a:rPr>
              <a:t>Ethanol Elimination</a:t>
            </a:r>
            <a:endParaRPr lang="en-US">
              <a:solidFill>
                <a:schemeClr val="hlink"/>
              </a:solidFill>
            </a:endParaRPr>
          </a:p>
        </p:txBody>
      </p:sp>
      <p:sp>
        <p:nvSpPr>
          <p:cNvPr id="236547" name="Rectangle 3"/>
          <p:cNvSpPr>
            <a:spLocks noGrp="1" noChangeArrowheads="1"/>
          </p:cNvSpPr>
          <p:nvPr>
            <p:ph type="body" idx="1"/>
          </p:nvPr>
        </p:nvSpPr>
        <p:spPr>
          <a:xfrm>
            <a:off x="1049338" y="2220913"/>
            <a:ext cx="7288212" cy="4044950"/>
          </a:xfrm>
        </p:spPr>
        <p:txBody>
          <a:bodyPr/>
          <a:lstStyle/>
          <a:p>
            <a:pPr eaLnBrk="1" hangingPunct="1">
              <a:lnSpc>
                <a:spcPct val="90000"/>
              </a:lnSpc>
              <a:defRPr/>
            </a:pPr>
            <a:r>
              <a:rPr lang="en-US" altLang="en-US" sz="2800" b="1"/>
              <a:t>There is a 3-4 fold variability in the rate of ethanol elimination by humans due to genetic &amp; environmental factors</a:t>
            </a:r>
          </a:p>
          <a:p>
            <a:pPr lvl="1" eaLnBrk="1" hangingPunct="1">
              <a:lnSpc>
                <a:spcPct val="90000"/>
              </a:lnSpc>
              <a:defRPr/>
            </a:pPr>
            <a:endParaRPr lang="en-US" altLang="en-US" sz="2400" b="1"/>
          </a:p>
          <a:p>
            <a:pPr lvl="1" eaLnBrk="1" hangingPunct="1">
              <a:lnSpc>
                <a:spcPct val="90000"/>
              </a:lnSpc>
              <a:defRPr/>
            </a:pPr>
            <a:r>
              <a:rPr lang="en-US" altLang="en-US" sz="2400" b="1"/>
              <a:t>Gender			Genetic factors</a:t>
            </a:r>
          </a:p>
          <a:p>
            <a:pPr lvl="1" eaLnBrk="1" hangingPunct="1">
              <a:lnSpc>
                <a:spcPct val="90000"/>
              </a:lnSpc>
              <a:defRPr/>
            </a:pPr>
            <a:r>
              <a:rPr lang="en-US" altLang="en-US" sz="2400" b="1"/>
              <a:t>Age			Race</a:t>
            </a:r>
          </a:p>
          <a:p>
            <a:pPr lvl="1" eaLnBrk="1" hangingPunct="1">
              <a:lnSpc>
                <a:spcPct val="90000"/>
              </a:lnSpc>
              <a:defRPr/>
            </a:pPr>
            <a:r>
              <a:rPr lang="en-US" altLang="en-US" sz="2400" b="1"/>
              <a:t>Food			Biological rhythms</a:t>
            </a:r>
          </a:p>
          <a:p>
            <a:pPr lvl="1" eaLnBrk="1" hangingPunct="1">
              <a:lnSpc>
                <a:spcPct val="90000"/>
              </a:lnSpc>
              <a:defRPr/>
            </a:pPr>
            <a:r>
              <a:rPr lang="en-US" altLang="en-US" sz="2400" b="1"/>
              <a:t>Exercise		Alcoholism</a:t>
            </a:r>
          </a:p>
          <a:p>
            <a:pPr lvl="1" eaLnBrk="1" hangingPunct="1">
              <a:lnSpc>
                <a:spcPct val="90000"/>
              </a:lnSpc>
              <a:defRPr/>
            </a:pPr>
            <a:r>
              <a:rPr lang="en-US" altLang="en-US" sz="2400" b="1"/>
              <a:t>Drugs/medications</a:t>
            </a:r>
          </a:p>
          <a:p>
            <a:pPr eaLnBrk="1" hangingPunct="1">
              <a:lnSpc>
                <a:spcPct val="90000"/>
              </a:lnSpc>
              <a:defRPr/>
            </a:pPr>
            <a:endParaRPr lang="en-US" sz="2800"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p:cNvSpPr>
            <a:spLocks noGrp="1"/>
          </p:cNvSpPr>
          <p:nvPr>
            <p:ph type="sldNum" sz="quarter" idx="11"/>
          </p:nvPr>
        </p:nvSpPr>
        <p:spPr>
          <a:noFill/>
        </p:spPr>
        <p:txBody>
          <a:bodyPr/>
          <a:lstStyle/>
          <a:p>
            <a:fld id="{97C5065D-F252-4F91-86E7-9469642B6A78}" type="slidenum">
              <a:rPr lang="en-US" smtClean="0">
                <a:cs typeface="Arial" charset="0"/>
              </a:rPr>
              <a:pPr/>
              <a:t>32</a:t>
            </a:fld>
            <a:endParaRPr lang="en-US" smtClean="0">
              <a:cs typeface="Arial" charset="0"/>
            </a:endParaRPr>
          </a:p>
        </p:txBody>
      </p:sp>
      <p:sp>
        <p:nvSpPr>
          <p:cNvPr id="113666" name="Rectangle 2"/>
          <p:cNvSpPr>
            <a:spLocks noGrp="1" noRot="1" noChangeArrowheads="1"/>
          </p:cNvSpPr>
          <p:nvPr>
            <p:ph type="title"/>
          </p:nvPr>
        </p:nvSpPr>
        <p:spPr/>
        <p:txBody>
          <a:bodyPr/>
          <a:lstStyle/>
          <a:p>
            <a:pPr eaLnBrk="1" hangingPunct="1">
              <a:defRPr/>
            </a:pPr>
            <a:r>
              <a:rPr lang="en-US">
                <a:solidFill>
                  <a:schemeClr val="hlink"/>
                </a:solidFill>
              </a:rPr>
              <a:t>Short-Term Effects</a:t>
            </a:r>
          </a:p>
        </p:txBody>
      </p:sp>
      <p:sp>
        <p:nvSpPr>
          <p:cNvPr id="113667" name="Rectangle 3"/>
          <p:cNvSpPr>
            <a:spLocks noGrp="1" noChangeArrowheads="1"/>
          </p:cNvSpPr>
          <p:nvPr>
            <p:ph type="body" idx="1"/>
          </p:nvPr>
        </p:nvSpPr>
        <p:spPr/>
        <p:txBody>
          <a:bodyPr/>
          <a:lstStyle/>
          <a:p>
            <a:pPr eaLnBrk="1" hangingPunct="1">
              <a:defRPr/>
            </a:pPr>
            <a:endParaRPr lang="en-US"/>
          </a:p>
        </p:txBody>
      </p:sp>
      <p:pic>
        <p:nvPicPr>
          <p:cNvPr id="60420" name="Picture 4" descr="Alcohol%202"/>
          <p:cNvPicPr>
            <a:picLocks noChangeAspect="1" noChangeArrowheads="1"/>
          </p:cNvPicPr>
          <p:nvPr/>
        </p:nvPicPr>
        <p:blipFill>
          <a:blip r:embed="rId2"/>
          <a:srcRect/>
          <a:stretch>
            <a:fillRect/>
          </a:stretch>
        </p:blipFill>
        <p:spPr bwMode="auto">
          <a:xfrm>
            <a:off x="1219200" y="0"/>
            <a:ext cx="6835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p:cNvSpPr>
            <a:spLocks noGrp="1"/>
          </p:cNvSpPr>
          <p:nvPr>
            <p:ph type="sldNum" sz="quarter" idx="11"/>
          </p:nvPr>
        </p:nvSpPr>
        <p:spPr>
          <a:noFill/>
        </p:spPr>
        <p:txBody>
          <a:bodyPr/>
          <a:lstStyle/>
          <a:p>
            <a:fld id="{395FD64B-D5AC-49E7-81FD-828B9D7225E0}" type="slidenum">
              <a:rPr lang="en-US" smtClean="0">
                <a:cs typeface="Arial" charset="0"/>
              </a:rPr>
              <a:pPr/>
              <a:t>33</a:t>
            </a:fld>
            <a:endParaRPr lang="en-US" smtClean="0">
              <a:cs typeface="Arial" charset="0"/>
            </a:endParaRPr>
          </a:p>
        </p:txBody>
      </p:sp>
      <p:sp>
        <p:nvSpPr>
          <p:cNvPr id="238594" name="Rectangle 2"/>
          <p:cNvSpPr>
            <a:spLocks noGrp="1" noRot="1" noChangeArrowheads="1"/>
          </p:cNvSpPr>
          <p:nvPr>
            <p:ph type="title"/>
          </p:nvPr>
        </p:nvSpPr>
        <p:spPr/>
        <p:txBody>
          <a:bodyPr/>
          <a:lstStyle/>
          <a:p>
            <a:pPr eaLnBrk="1" hangingPunct="1">
              <a:defRPr/>
            </a:pPr>
            <a:r>
              <a:rPr lang="en-US">
                <a:solidFill>
                  <a:schemeClr val="hlink"/>
                </a:solidFill>
              </a:rPr>
              <a:t>Long-term Effects</a:t>
            </a:r>
          </a:p>
        </p:txBody>
      </p:sp>
      <p:sp>
        <p:nvSpPr>
          <p:cNvPr id="238596" name="Rectangle 4"/>
          <p:cNvSpPr>
            <a:spLocks noGrp="1" noChangeArrowheads="1"/>
          </p:cNvSpPr>
          <p:nvPr>
            <p:ph type="body" sz="half" idx="1"/>
          </p:nvPr>
        </p:nvSpPr>
        <p:spPr/>
        <p:txBody>
          <a:bodyPr/>
          <a:lstStyle/>
          <a:p>
            <a:pPr eaLnBrk="1" hangingPunct="1">
              <a:lnSpc>
                <a:spcPct val="80000"/>
              </a:lnSpc>
              <a:defRPr/>
            </a:pPr>
            <a:r>
              <a:rPr lang="en-US" sz="2000" b="1"/>
              <a:t>Nervous System</a:t>
            </a:r>
          </a:p>
          <a:p>
            <a:pPr lvl="1" eaLnBrk="1" hangingPunct="1">
              <a:lnSpc>
                <a:spcPct val="80000"/>
              </a:lnSpc>
              <a:defRPr/>
            </a:pPr>
            <a:r>
              <a:rPr lang="en-US" sz="1800" b="1"/>
              <a:t>Dementia</a:t>
            </a:r>
          </a:p>
          <a:p>
            <a:pPr lvl="1" eaLnBrk="1" hangingPunct="1">
              <a:lnSpc>
                <a:spcPct val="80000"/>
              </a:lnSpc>
              <a:defRPr/>
            </a:pPr>
            <a:r>
              <a:rPr lang="en-US" sz="1800" b="1"/>
              <a:t>Wernicke’s Encephalopathy</a:t>
            </a:r>
          </a:p>
          <a:p>
            <a:pPr lvl="1" eaLnBrk="1" hangingPunct="1">
              <a:lnSpc>
                <a:spcPct val="80000"/>
              </a:lnSpc>
              <a:defRPr/>
            </a:pPr>
            <a:r>
              <a:rPr lang="en-US" sz="1800" b="1"/>
              <a:t>Korsakoff’s Dementia</a:t>
            </a:r>
          </a:p>
          <a:p>
            <a:pPr lvl="1" eaLnBrk="1" hangingPunct="1">
              <a:lnSpc>
                <a:spcPct val="80000"/>
              </a:lnSpc>
              <a:defRPr/>
            </a:pPr>
            <a:r>
              <a:rPr lang="en-US" sz="1800" b="1"/>
              <a:t>Peripheral neuropathies</a:t>
            </a:r>
          </a:p>
          <a:p>
            <a:pPr eaLnBrk="1" hangingPunct="1">
              <a:lnSpc>
                <a:spcPct val="80000"/>
              </a:lnSpc>
              <a:defRPr/>
            </a:pPr>
            <a:r>
              <a:rPr lang="en-US" sz="2000" b="1"/>
              <a:t>Gastrointestinal</a:t>
            </a:r>
          </a:p>
          <a:p>
            <a:pPr lvl="1" eaLnBrk="1" hangingPunct="1">
              <a:lnSpc>
                <a:spcPct val="80000"/>
              </a:lnSpc>
              <a:defRPr/>
            </a:pPr>
            <a:r>
              <a:rPr lang="en-US" sz="1800" b="1"/>
              <a:t>Pancreatitis</a:t>
            </a:r>
          </a:p>
          <a:p>
            <a:pPr lvl="1" eaLnBrk="1" hangingPunct="1">
              <a:lnSpc>
                <a:spcPct val="80000"/>
              </a:lnSpc>
              <a:defRPr/>
            </a:pPr>
            <a:r>
              <a:rPr lang="en-US" sz="1800" b="1"/>
              <a:t>Hepatitis &amp; cirrhosis</a:t>
            </a:r>
          </a:p>
          <a:p>
            <a:pPr lvl="1" eaLnBrk="1" hangingPunct="1">
              <a:lnSpc>
                <a:spcPct val="80000"/>
              </a:lnSpc>
              <a:defRPr/>
            </a:pPr>
            <a:r>
              <a:rPr lang="en-US" sz="1800" b="1"/>
              <a:t>Gastritis &amp; Ulcers</a:t>
            </a:r>
          </a:p>
          <a:p>
            <a:pPr lvl="1" eaLnBrk="1" hangingPunct="1">
              <a:lnSpc>
                <a:spcPct val="80000"/>
              </a:lnSpc>
              <a:defRPr/>
            </a:pPr>
            <a:r>
              <a:rPr lang="en-US" sz="1800" b="1"/>
              <a:t>Esophageal varices</a:t>
            </a:r>
          </a:p>
          <a:p>
            <a:pPr eaLnBrk="1" hangingPunct="1">
              <a:lnSpc>
                <a:spcPct val="80000"/>
              </a:lnSpc>
              <a:defRPr/>
            </a:pPr>
            <a:r>
              <a:rPr lang="en-US" sz="2000" b="1"/>
              <a:t>Hematological</a:t>
            </a:r>
          </a:p>
          <a:p>
            <a:pPr lvl="1" eaLnBrk="1" hangingPunct="1">
              <a:lnSpc>
                <a:spcPct val="80000"/>
              </a:lnSpc>
              <a:defRPr/>
            </a:pPr>
            <a:r>
              <a:rPr lang="en-US" sz="1800" b="1"/>
              <a:t>Bone marrow toxicity</a:t>
            </a:r>
          </a:p>
          <a:p>
            <a:pPr lvl="1" eaLnBrk="1" hangingPunct="1">
              <a:lnSpc>
                <a:spcPct val="80000"/>
              </a:lnSpc>
              <a:defRPr/>
            </a:pPr>
            <a:r>
              <a:rPr lang="en-US" sz="1800" b="1"/>
              <a:t>Anemia, Leukopenia, Thrombocytopenia, Pancytopenia</a:t>
            </a:r>
          </a:p>
          <a:p>
            <a:pPr lvl="1" eaLnBrk="1" hangingPunct="1">
              <a:lnSpc>
                <a:spcPct val="80000"/>
              </a:lnSpc>
              <a:defRPr/>
            </a:pPr>
            <a:endParaRPr lang="en-US" sz="1800" b="1"/>
          </a:p>
        </p:txBody>
      </p:sp>
      <p:sp>
        <p:nvSpPr>
          <p:cNvPr id="238597" name="Rectangle 5"/>
          <p:cNvSpPr>
            <a:spLocks noGrp="1" noChangeArrowheads="1"/>
          </p:cNvSpPr>
          <p:nvPr>
            <p:ph type="body" sz="half" idx="2"/>
          </p:nvPr>
        </p:nvSpPr>
        <p:spPr/>
        <p:txBody>
          <a:bodyPr/>
          <a:lstStyle/>
          <a:p>
            <a:pPr eaLnBrk="1" hangingPunct="1">
              <a:lnSpc>
                <a:spcPct val="80000"/>
              </a:lnSpc>
              <a:defRPr/>
            </a:pPr>
            <a:r>
              <a:rPr lang="en-US" sz="2000" b="1"/>
              <a:t>Cardiovascular</a:t>
            </a:r>
          </a:p>
          <a:p>
            <a:pPr lvl="1" eaLnBrk="1" hangingPunct="1">
              <a:lnSpc>
                <a:spcPct val="80000"/>
              </a:lnSpc>
              <a:defRPr/>
            </a:pPr>
            <a:r>
              <a:rPr lang="en-US" sz="1800" b="1"/>
              <a:t>Hypertension</a:t>
            </a:r>
          </a:p>
          <a:p>
            <a:pPr lvl="1" eaLnBrk="1" hangingPunct="1">
              <a:lnSpc>
                <a:spcPct val="80000"/>
              </a:lnSpc>
              <a:defRPr/>
            </a:pPr>
            <a:r>
              <a:rPr lang="en-US" sz="1800" b="1"/>
              <a:t>Cardiomyopathy</a:t>
            </a:r>
          </a:p>
          <a:p>
            <a:pPr eaLnBrk="1" hangingPunct="1">
              <a:lnSpc>
                <a:spcPct val="80000"/>
              </a:lnSpc>
              <a:defRPr/>
            </a:pPr>
            <a:r>
              <a:rPr lang="en-US" sz="2000" b="1"/>
              <a:t>Nutritional compromise</a:t>
            </a:r>
          </a:p>
          <a:p>
            <a:pPr lvl="1" eaLnBrk="1" hangingPunct="1">
              <a:lnSpc>
                <a:spcPct val="80000"/>
              </a:lnSpc>
              <a:defRPr/>
            </a:pPr>
            <a:r>
              <a:rPr lang="en-US" sz="1800" b="1"/>
              <a:t>Malnutrition</a:t>
            </a:r>
          </a:p>
          <a:p>
            <a:pPr lvl="1" eaLnBrk="1" hangingPunct="1">
              <a:lnSpc>
                <a:spcPct val="80000"/>
              </a:lnSpc>
              <a:defRPr/>
            </a:pPr>
            <a:r>
              <a:rPr lang="en-US" sz="1800" b="1"/>
              <a:t>B</a:t>
            </a:r>
            <a:r>
              <a:rPr lang="en-US" sz="1800" b="1" baseline="-20000"/>
              <a:t>12</a:t>
            </a:r>
            <a:r>
              <a:rPr lang="en-US" sz="1800" b="1"/>
              <a:t> deficiency</a:t>
            </a:r>
          </a:p>
          <a:p>
            <a:pPr eaLnBrk="1" hangingPunct="1">
              <a:lnSpc>
                <a:spcPct val="80000"/>
              </a:lnSpc>
              <a:defRPr/>
            </a:pPr>
            <a:r>
              <a:rPr lang="en-US" sz="2000" b="1"/>
              <a:t>Metabolic</a:t>
            </a:r>
          </a:p>
          <a:p>
            <a:pPr lvl="1" eaLnBrk="1" hangingPunct="1">
              <a:lnSpc>
                <a:spcPct val="80000"/>
              </a:lnSpc>
              <a:defRPr/>
            </a:pPr>
            <a:r>
              <a:rPr lang="en-US" sz="1800" b="1"/>
              <a:t>Obesity</a:t>
            </a:r>
          </a:p>
          <a:p>
            <a:pPr eaLnBrk="1" hangingPunct="1">
              <a:lnSpc>
                <a:spcPct val="80000"/>
              </a:lnSpc>
              <a:defRPr/>
            </a:pPr>
            <a:r>
              <a:rPr lang="en-US" sz="2000" b="1"/>
              <a:t>Oncological</a:t>
            </a:r>
          </a:p>
          <a:p>
            <a:pPr lvl="1" eaLnBrk="1" hangingPunct="1">
              <a:lnSpc>
                <a:spcPct val="80000"/>
              </a:lnSpc>
              <a:defRPr/>
            </a:pPr>
            <a:r>
              <a:rPr lang="en-US" sz="1800" b="1"/>
              <a:t>Cancers of breast, bladder, bowel, mouth, etc.</a:t>
            </a:r>
          </a:p>
          <a:p>
            <a:pPr eaLnBrk="1" hangingPunct="1">
              <a:lnSpc>
                <a:spcPct val="80000"/>
              </a:lnSpc>
              <a:defRPr/>
            </a:pPr>
            <a:r>
              <a:rPr lang="en-US" sz="2000" b="1"/>
              <a:t>Reproductive</a:t>
            </a:r>
          </a:p>
          <a:p>
            <a:pPr lvl="1" eaLnBrk="1" hangingPunct="1">
              <a:lnSpc>
                <a:spcPct val="80000"/>
              </a:lnSpc>
              <a:defRPr/>
            </a:pPr>
            <a:r>
              <a:rPr lang="en-US" sz="1800" b="1"/>
              <a:t>Unplanned pregnancy</a:t>
            </a:r>
          </a:p>
          <a:p>
            <a:pPr lvl="1" eaLnBrk="1" hangingPunct="1">
              <a:lnSpc>
                <a:spcPct val="80000"/>
              </a:lnSpc>
              <a:defRPr/>
            </a:pPr>
            <a:r>
              <a:rPr lang="en-US" sz="1800" b="1"/>
              <a:t>Hormonal imbalances</a:t>
            </a:r>
          </a:p>
          <a:p>
            <a:pPr lvl="1" eaLnBrk="1" hangingPunct="1">
              <a:lnSpc>
                <a:spcPct val="80000"/>
              </a:lnSpc>
              <a:defRPr/>
            </a:pPr>
            <a:r>
              <a:rPr lang="en-US" sz="1800" b="1"/>
              <a:t>Reduced fertility</a:t>
            </a:r>
          </a:p>
          <a:p>
            <a:pPr lvl="1" eaLnBrk="1" hangingPunct="1">
              <a:lnSpc>
                <a:spcPct val="80000"/>
              </a:lnSpc>
              <a:defRPr/>
            </a:pPr>
            <a:r>
              <a:rPr lang="en-US" sz="1800" b="1"/>
              <a:t>Fetal EtOH Syndrome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p:cNvSpPr>
            <a:spLocks noGrp="1"/>
          </p:cNvSpPr>
          <p:nvPr>
            <p:ph type="sldNum" sz="quarter" idx="11"/>
          </p:nvPr>
        </p:nvSpPr>
        <p:spPr>
          <a:noFill/>
        </p:spPr>
        <p:txBody>
          <a:bodyPr/>
          <a:lstStyle/>
          <a:p>
            <a:fld id="{5B83435B-177C-4709-8437-86028B582197}" type="slidenum">
              <a:rPr lang="en-US" smtClean="0">
                <a:cs typeface="Arial" charset="0"/>
              </a:rPr>
              <a:pPr/>
              <a:t>34</a:t>
            </a:fld>
            <a:endParaRPr lang="en-US" smtClean="0">
              <a:cs typeface="Arial" charset="0"/>
            </a:endParaRPr>
          </a:p>
        </p:txBody>
      </p:sp>
      <p:sp>
        <p:nvSpPr>
          <p:cNvPr id="115714" name="Rectangle 2"/>
          <p:cNvSpPr>
            <a:spLocks noGrp="1" noRot="1" noChangeArrowheads="1"/>
          </p:cNvSpPr>
          <p:nvPr>
            <p:ph type="title"/>
          </p:nvPr>
        </p:nvSpPr>
        <p:spPr/>
        <p:txBody>
          <a:bodyPr/>
          <a:lstStyle/>
          <a:p>
            <a:pPr eaLnBrk="1" hangingPunct="1">
              <a:defRPr/>
            </a:pPr>
            <a:r>
              <a:rPr lang="en-US" sz="4000">
                <a:solidFill>
                  <a:schemeClr val="hlink"/>
                </a:solidFill>
              </a:rPr>
              <a:t>Why do they do what they do</a:t>
            </a:r>
            <a:br>
              <a:rPr lang="en-US" sz="4000">
                <a:solidFill>
                  <a:schemeClr val="hlink"/>
                </a:solidFill>
              </a:rPr>
            </a:br>
            <a:r>
              <a:rPr lang="en-US" sz="4000">
                <a:solidFill>
                  <a:schemeClr val="hlink"/>
                </a:solidFill>
              </a:rPr>
              <a:t>when they know what they know?...</a:t>
            </a:r>
          </a:p>
        </p:txBody>
      </p:sp>
      <p:sp>
        <p:nvSpPr>
          <p:cNvPr id="115715" name="Rectangle 3"/>
          <p:cNvSpPr>
            <a:spLocks noGrp="1" noChangeArrowheads="1"/>
          </p:cNvSpPr>
          <p:nvPr>
            <p:ph type="body" idx="1"/>
          </p:nvPr>
        </p:nvSpPr>
        <p:spPr/>
        <p:txBody>
          <a:bodyPr/>
          <a:lstStyle/>
          <a:p>
            <a:pPr eaLnBrk="1" hangingPunct="1">
              <a:defRPr/>
            </a:pPr>
            <a:endParaRPr lang="en-US"/>
          </a:p>
        </p:txBody>
      </p:sp>
      <p:pic>
        <p:nvPicPr>
          <p:cNvPr id="62468" name="Picture 4" descr="alcohol18"/>
          <p:cNvPicPr>
            <a:picLocks noChangeAspect="1" noChangeArrowheads="1"/>
          </p:cNvPicPr>
          <p:nvPr/>
        </p:nvPicPr>
        <p:blipFill>
          <a:blip r:embed="rId2"/>
          <a:srcRect/>
          <a:stretch>
            <a:fillRect/>
          </a:stretch>
        </p:blipFill>
        <p:spPr bwMode="auto">
          <a:xfrm>
            <a:off x="685800" y="1600200"/>
            <a:ext cx="7772400" cy="489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a:spLocks noGrp="1"/>
          </p:cNvSpPr>
          <p:nvPr>
            <p:ph type="sldNum" sz="quarter" idx="11"/>
          </p:nvPr>
        </p:nvSpPr>
        <p:spPr>
          <a:noFill/>
        </p:spPr>
        <p:txBody>
          <a:bodyPr/>
          <a:lstStyle/>
          <a:p>
            <a:fld id="{2AAAB192-7096-4E68-B8A5-C817B6E140FE}" type="slidenum">
              <a:rPr lang="en-US" smtClean="0">
                <a:cs typeface="Arial" charset="0"/>
              </a:rPr>
              <a:pPr/>
              <a:t>35</a:t>
            </a:fld>
            <a:endParaRPr lang="en-US" smtClean="0">
              <a:cs typeface="Arial" charset="0"/>
            </a:endParaRPr>
          </a:p>
        </p:txBody>
      </p:sp>
      <p:sp>
        <p:nvSpPr>
          <p:cNvPr id="112642" name="Rectangle 2"/>
          <p:cNvSpPr>
            <a:spLocks noGrp="1" noRot="1" noChangeArrowheads="1"/>
          </p:cNvSpPr>
          <p:nvPr>
            <p:ph type="title"/>
          </p:nvPr>
        </p:nvSpPr>
        <p:spPr/>
        <p:txBody>
          <a:bodyPr/>
          <a:lstStyle/>
          <a:p>
            <a:pPr eaLnBrk="1" hangingPunct="1">
              <a:defRPr/>
            </a:pPr>
            <a:r>
              <a:rPr lang="en-US">
                <a:solidFill>
                  <a:schemeClr val="hlink"/>
                </a:solidFill>
              </a:rPr>
              <a:t>EtOH Dependence is</a:t>
            </a:r>
            <a:br>
              <a:rPr lang="en-US">
                <a:solidFill>
                  <a:schemeClr val="hlink"/>
                </a:solidFill>
              </a:rPr>
            </a:br>
            <a:r>
              <a:rPr lang="en-US">
                <a:solidFill>
                  <a:schemeClr val="hlink"/>
                </a:solidFill>
              </a:rPr>
              <a:t>a Brain Disease</a:t>
            </a:r>
          </a:p>
        </p:txBody>
      </p:sp>
      <p:pic>
        <p:nvPicPr>
          <p:cNvPr id="63491" name="Picture 8" descr="the-reward-pathway"/>
          <p:cNvPicPr>
            <a:picLocks noGrp="1" noChangeAspect="1" noChangeArrowheads="1"/>
          </p:cNvPicPr>
          <p:nvPr>
            <p:ph idx="1"/>
          </p:nvPr>
        </p:nvPicPr>
        <p:blipFill>
          <a:blip r:embed="rId2"/>
          <a:srcRect/>
          <a:stretch>
            <a:fillRect/>
          </a:stretch>
        </p:blipFill>
        <p:spPr>
          <a:xfrm>
            <a:off x="1295400" y="1538288"/>
            <a:ext cx="6629400" cy="531971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4"/>
          <p:cNvSpPr>
            <a:spLocks noGrp="1"/>
          </p:cNvSpPr>
          <p:nvPr>
            <p:ph type="sldNum" sz="quarter" idx="11"/>
          </p:nvPr>
        </p:nvSpPr>
        <p:spPr>
          <a:noFill/>
        </p:spPr>
        <p:txBody>
          <a:bodyPr/>
          <a:lstStyle/>
          <a:p>
            <a:fld id="{9C7D7B08-AABD-4F70-9EDF-EEC455E4700B}" type="slidenum">
              <a:rPr lang="en-US" smtClean="0">
                <a:cs typeface="Arial" charset="0"/>
              </a:rPr>
              <a:pPr/>
              <a:t>36</a:t>
            </a:fld>
            <a:endParaRPr lang="en-US" smtClean="0">
              <a:cs typeface="Arial" charset="0"/>
            </a:endParaRPr>
          </a:p>
        </p:txBody>
      </p:sp>
      <p:sp>
        <p:nvSpPr>
          <p:cNvPr id="64514" name="Footer Placeholder 5"/>
          <p:cNvSpPr>
            <a:spLocks noGrp="1"/>
          </p:cNvSpPr>
          <p:nvPr>
            <p:ph type="ftr" sz="quarter" idx="12"/>
          </p:nvPr>
        </p:nvSpPr>
        <p:spPr>
          <a:noFill/>
        </p:spPr>
        <p:txBody>
          <a:bodyPr/>
          <a:lstStyle/>
          <a:p>
            <a:r>
              <a:rPr lang="en-US" smtClean="0">
                <a:cs typeface="Arial" charset="0"/>
              </a:rPr>
              <a:t>* per 2001 VA/DOD CPGs</a:t>
            </a:r>
          </a:p>
        </p:txBody>
      </p:sp>
      <p:sp>
        <p:nvSpPr>
          <p:cNvPr id="22530" name="Rectangle 2"/>
          <p:cNvSpPr>
            <a:spLocks noGrp="1" noRot="1" noChangeArrowheads="1"/>
          </p:cNvSpPr>
          <p:nvPr>
            <p:ph type="title"/>
          </p:nvPr>
        </p:nvSpPr>
        <p:spPr/>
        <p:txBody>
          <a:bodyPr/>
          <a:lstStyle/>
          <a:p>
            <a:pPr eaLnBrk="1" hangingPunct="1">
              <a:defRPr/>
            </a:pPr>
            <a:r>
              <a:rPr lang="en-US" sz="4000">
                <a:solidFill>
                  <a:schemeClr val="hlink"/>
                </a:solidFill>
              </a:rPr>
              <a:t>Screening for EtOH Use Disorders</a:t>
            </a:r>
          </a:p>
        </p:txBody>
      </p:sp>
      <p:sp>
        <p:nvSpPr>
          <p:cNvPr id="22531" name="Rectangle 3"/>
          <p:cNvSpPr>
            <a:spLocks noGrp="1" noChangeArrowheads="1"/>
          </p:cNvSpPr>
          <p:nvPr>
            <p:ph type="body" idx="1"/>
          </p:nvPr>
        </p:nvSpPr>
        <p:spPr>
          <a:xfrm>
            <a:off x="457200" y="1600200"/>
            <a:ext cx="5334000" cy="4525963"/>
          </a:xfrm>
        </p:spPr>
        <p:txBody>
          <a:bodyPr/>
          <a:lstStyle/>
          <a:p>
            <a:pPr marL="609600" indent="-609600" eaLnBrk="1" hangingPunct="1">
              <a:lnSpc>
                <a:spcPct val="80000"/>
              </a:lnSpc>
              <a:defRPr/>
            </a:pPr>
            <a:r>
              <a:rPr lang="en-US" sz="2400" b="1"/>
              <a:t>Screen all patients for current or recent nicotine and alcohol use at initial visit &amp; at least annually</a:t>
            </a:r>
          </a:p>
          <a:p>
            <a:pPr marL="609600" indent="-609600" eaLnBrk="1" hangingPunct="1">
              <a:lnSpc>
                <a:spcPct val="80000"/>
              </a:lnSpc>
              <a:defRPr/>
            </a:pPr>
            <a:r>
              <a:rPr lang="en-US" sz="2400" b="1"/>
              <a:t>CAGE*</a:t>
            </a:r>
          </a:p>
          <a:p>
            <a:pPr marL="990600" lvl="1" indent="-533400" eaLnBrk="1" hangingPunct="1">
              <a:lnSpc>
                <a:spcPct val="80000"/>
              </a:lnSpc>
              <a:defRPr/>
            </a:pPr>
            <a:r>
              <a:rPr lang="en-US" sz="2000" b="1"/>
              <a:t>2+ requires further assessment</a:t>
            </a:r>
          </a:p>
          <a:p>
            <a:pPr marL="990600" lvl="1" indent="-533400" eaLnBrk="1" hangingPunct="1">
              <a:lnSpc>
                <a:spcPct val="80000"/>
              </a:lnSpc>
              <a:defRPr/>
            </a:pPr>
            <a:r>
              <a:rPr lang="en-US" sz="2000" b="1"/>
              <a:t>Sensitivity = 60-95%</a:t>
            </a:r>
          </a:p>
          <a:p>
            <a:pPr marL="990600" lvl="1" indent="-533400" eaLnBrk="1" hangingPunct="1">
              <a:lnSpc>
                <a:spcPct val="80000"/>
              </a:lnSpc>
              <a:defRPr/>
            </a:pPr>
            <a:r>
              <a:rPr lang="en-US" sz="2000" b="1"/>
              <a:t>Specificity = 40-95%</a:t>
            </a:r>
          </a:p>
          <a:p>
            <a:pPr marL="609600" indent="-609600" eaLnBrk="1" hangingPunct="1">
              <a:lnSpc>
                <a:spcPct val="80000"/>
              </a:lnSpc>
              <a:defRPr/>
            </a:pPr>
            <a:r>
              <a:rPr lang="en-US" sz="2400" b="1"/>
              <a:t>Audit</a:t>
            </a:r>
          </a:p>
          <a:p>
            <a:pPr marL="990600" lvl="1" indent="-533400" eaLnBrk="1" hangingPunct="1">
              <a:lnSpc>
                <a:spcPct val="80000"/>
              </a:lnSpc>
              <a:defRPr/>
            </a:pPr>
            <a:r>
              <a:rPr lang="en-US" sz="2000" b="1"/>
              <a:t>10 item questionnaire</a:t>
            </a:r>
          </a:p>
          <a:p>
            <a:pPr marL="990600" lvl="1" indent="-533400" eaLnBrk="1" hangingPunct="1">
              <a:lnSpc>
                <a:spcPct val="80000"/>
              </a:lnSpc>
              <a:defRPr/>
            </a:pPr>
            <a:r>
              <a:rPr lang="en-US" sz="2000" b="1"/>
              <a:t>Cutoff of 8 out of 40 indicates problem drinking</a:t>
            </a:r>
          </a:p>
          <a:p>
            <a:pPr marL="990600" lvl="1" indent="-533400" eaLnBrk="1" hangingPunct="1">
              <a:lnSpc>
                <a:spcPct val="80000"/>
              </a:lnSpc>
              <a:defRPr/>
            </a:pPr>
            <a:r>
              <a:rPr lang="en-US" sz="2000" b="1"/>
              <a:t>Sensitivity = 92 %</a:t>
            </a:r>
          </a:p>
          <a:p>
            <a:pPr marL="990600" lvl="1" indent="-533400" eaLnBrk="1" hangingPunct="1">
              <a:lnSpc>
                <a:spcPct val="80000"/>
              </a:lnSpc>
              <a:defRPr/>
            </a:pPr>
            <a:r>
              <a:rPr lang="en-US" sz="2000" b="1"/>
              <a:t>Specificity = 93 %</a:t>
            </a:r>
          </a:p>
          <a:p>
            <a:pPr marL="990600" lvl="1" indent="-533400" eaLnBrk="1" hangingPunct="1">
              <a:lnSpc>
                <a:spcPct val="80000"/>
              </a:lnSpc>
              <a:buFont typeface="Wingdings" pitchFamily="2" charset="2"/>
              <a:buNone/>
              <a:defRPr/>
            </a:pPr>
            <a:endParaRPr lang="en-US" sz="2000" b="1"/>
          </a:p>
          <a:p>
            <a:pPr marL="990600" lvl="1" indent="-533400" eaLnBrk="1" hangingPunct="1">
              <a:lnSpc>
                <a:spcPct val="80000"/>
              </a:lnSpc>
              <a:buFont typeface="Wingdings" pitchFamily="2" charset="2"/>
              <a:buNone/>
              <a:defRPr/>
            </a:pPr>
            <a:endParaRPr lang="en-US" sz="1600" b="1"/>
          </a:p>
        </p:txBody>
      </p:sp>
      <p:pic>
        <p:nvPicPr>
          <p:cNvPr id="64517" name="Picture 10" descr="Doc"/>
          <p:cNvPicPr>
            <a:picLocks noChangeAspect="1" noChangeArrowheads="1"/>
          </p:cNvPicPr>
          <p:nvPr/>
        </p:nvPicPr>
        <p:blipFill>
          <a:blip r:embed="rId2"/>
          <a:srcRect/>
          <a:stretch>
            <a:fillRect/>
          </a:stretch>
        </p:blipFill>
        <p:spPr bwMode="auto">
          <a:xfrm>
            <a:off x="5867400" y="1981200"/>
            <a:ext cx="28622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4"/>
          <p:cNvSpPr>
            <a:spLocks noGrp="1"/>
          </p:cNvSpPr>
          <p:nvPr>
            <p:ph type="sldNum" sz="quarter" idx="11"/>
          </p:nvPr>
        </p:nvSpPr>
        <p:spPr>
          <a:noFill/>
        </p:spPr>
        <p:txBody>
          <a:bodyPr/>
          <a:lstStyle/>
          <a:p>
            <a:fld id="{6A6B5C59-6CFC-4018-AD5E-49C4F92DFB9E}" type="slidenum">
              <a:rPr lang="en-US" smtClean="0">
                <a:cs typeface="Arial" charset="0"/>
              </a:rPr>
              <a:pPr/>
              <a:t>37</a:t>
            </a:fld>
            <a:endParaRPr lang="en-US" smtClean="0">
              <a:cs typeface="Arial" charset="0"/>
            </a:endParaRPr>
          </a:p>
        </p:txBody>
      </p:sp>
      <p:sp>
        <p:nvSpPr>
          <p:cNvPr id="128002" name="Rectangle 2"/>
          <p:cNvSpPr>
            <a:spLocks noGrp="1" noRot="1" noChangeArrowheads="1"/>
          </p:cNvSpPr>
          <p:nvPr>
            <p:ph type="title"/>
          </p:nvPr>
        </p:nvSpPr>
        <p:spPr/>
        <p:txBody>
          <a:bodyPr/>
          <a:lstStyle/>
          <a:p>
            <a:pPr eaLnBrk="1" hangingPunct="1">
              <a:defRPr/>
            </a:pPr>
            <a:r>
              <a:rPr lang="en-US">
                <a:solidFill>
                  <a:schemeClr val="hlink"/>
                </a:solidFill>
              </a:rPr>
              <a:t>Referral Sources</a:t>
            </a:r>
          </a:p>
        </p:txBody>
      </p:sp>
      <p:sp>
        <p:nvSpPr>
          <p:cNvPr id="128003" name="Rectangle 3"/>
          <p:cNvSpPr>
            <a:spLocks noGrp="1" noChangeArrowheads="1"/>
          </p:cNvSpPr>
          <p:nvPr>
            <p:ph type="body" idx="1"/>
          </p:nvPr>
        </p:nvSpPr>
        <p:spPr>
          <a:xfrm>
            <a:off x="1295400" y="1600200"/>
            <a:ext cx="7391400" cy="4525963"/>
          </a:xfrm>
        </p:spPr>
        <p:txBody>
          <a:bodyPr/>
          <a:lstStyle/>
          <a:p>
            <a:pPr eaLnBrk="1" hangingPunct="1">
              <a:lnSpc>
                <a:spcPct val="90000"/>
              </a:lnSpc>
              <a:defRPr/>
            </a:pPr>
            <a:r>
              <a:rPr lang="en-US" b="1"/>
              <a:t>Self-referral</a:t>
            </a:r>
          </a:p>
          <a:p>
            <a:pPr eaLnBrk="1" hangingPunct="1">
              <a:lnSpc>
                <a:spcPct val="90000"/>
              </a:lnSpc>
              <a:defRPr/>
            </a:pPr>
            <a:r>
              <a:rPr lang="en-US" b="1"/>
              <a:t>Clinical referral</a:t>
            </a:r>
          </a:p>
          <a:p>
            <a:pPr lvl="1" eaLnBrk="1" hangingPunct="1">
              <a:lnSpc>
                <a:spcPct val="90000"/>
              </a:lnSpc>
              <a:defRPr/>
            </a:pPr>
            <a:r>
              <a:rPr lang="en-US" b="1"/>
              <a:t>ER</a:t>
            </a:r>
          </a:p>
          <a:p>
            <a:pPr lvl="1" eaLnBrk="1" hangingPunct="1">
              <a:lnSpc>
                <a:spcPct val="90000"/>
              </a:lnSpc>
              <a:defRPr/>
            </a:pPr>
            <a:r>
              <a:rPr lang="en-US" b="1"/>
              <a:t>Medical ward or clinic</a:t>
            </a:r>
          </a:p>
          <a:p>
            <a:pPr lvl="1" eaLnBrk="1" hangingPunct="1">
              <a:lnSpc>
                <a:spcPct val="90000"/>
              </a:lnSpc>
              <a:defRPr/>
            </a:pPr>
            <a:r>
              <a:rPr lang="en-US" b="1"/>
              <a:t>Psychiatry ward or clinic</a:t>
            </a:r>
          </a:p>
          <a:p>
            <a:pPr eaLnBrk="1" hangingPunct="1">
              <a:lnSpc>
                <a:spcPct val="90000"/>
              </a:lnSpc>
              <a:defRPr/>
            </a:pPr>
            <a:r>
              <a:rPr lang="en-US" b="1"/>
              <a:t>Command referral</a:t>
            </a:r>
          </a:p>
          <a:p>
            <a:pPr lvl="1" eaLnBrk="1" hangingPunct="1">
              <a:lnSpc>
                <a:spcPct val="90000"/>
              </a:lnSpc>
              <a:defRPr/>
            </a:pPr>
            <a:r>
              <a:rPr lang="en-US" b="1"/>
              <a:t>Trigger: EtOH-related incident</a:t>
            </a:r>
          </a:p>
          <a:p>
            <a:pPr eaLnBrk="1" hangingPunct="1">
              <a:lnSpc>
                <a:spcPct val="90000"/>
              </a:lnSpc>
              <a:defRPr/>
            </a:pPr>
            <a:r>
              <a:rPr lang="en-US" b="1"/>
              <a:t>Court-ordered referral</a:t>
            </a:r>
          </a:p>
          <a:p>
            <a:pPr lvl="1" eaLnBrk="1" hangingPunct="1">
              <a:lnSpc>
                <a:spcPct val="90000"/>
              </a:lnSpc>
              <a:defRPr/>
            </a:pPr>
            <a:r>
              <a:rPr lang="en-US" b="1"/>
              <a:t>DUI, etc.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4"/>
          <p:cNvSpPr>
            <a:spLocks noGrp="1"/>
          </p:cNvSpPr>
          <p:nvPr>
            <p:ph type="sldNum" sz="quarter" idx="11"/>
          </p:nvPr>
        </p:nvSpPr>
        <p:spPr>
          <a:noFill/>
        </p:spPr>
        <p:txBody>
          <a:bodyPr/>
          <a:lstStyle/>
          <a:p>
            <a:fld id="{0663C179-2F01-4D4B-A4AB-60F50827DC16}" type="slidenum">
              <a:rPr lang="en-US" smtClean="0">
                <a:cs typeface="Arial" charset="0"/>
              </a:rPr>
              <a:pPr/>
              <a:t>38</a:t>
            </a:fld>
            <a:endParaRPr lang="en-US" smtClean="0">
              <a:cs typeface="Arial" charset="0"/>
            </a:endParaRPr>
          </a:p>
        </p:txBody>
      </p:sp>
      <p:sp>
        <p:nvSpPr>
          <p:cNvPr id="137218" name="Rectangle 2"/>
          <p:cNvSpPr>
            <a:spLocks noGrp="1" noRot="1" noChangeArrowheads="1"/>
          </p:cNvSpPr>
          <p:nvPr>
            <p:ph type="title"/>
          </p:nvPr>
        </p:nvSpPr>
        <p:spPr/>
        <p:txBody>
          <a:bodyPr/>
          <a:lstStyle/>
          <a:p>
            <a:pPr eaLnBrk="1" hangingPunct="1">
              <a:defRPr/>
            </a:pPr>
            <a:r>
              <a:rPr lang="en-US" sz="4000">
                <a:solidFill>
                  <a:schemeClr val="hlink"/>
                </a:solidFill>
              </a:rPr>
              <a:t>Assessment of EtOH Use Disorders</a:t>
            </a:r>
          </a:p>
        </p:txBody>
      </p:sp>
      <p:sp>
        <p:nvSpPr>
          <p:cNvPr id="137219" name="Rectangle 3"/>
          <p:cNvSpPr>
            <a:spLocks noGrp="1" noChangeArrowheads="1"/>
          </p:cNvSpPr>
          <p:nvPr>
            <p:ph type="body" idx="1"/>
          </p:nvPr>
        </p:nvSpPr>
        <p:spPr>
          <a:xfrm>
            <a:off x="1219200" y="1600200"/>
            <a:ext cx="7467600" cy="4525963"/>
          </a:xfrm>
        </p:spPr>
        <p:txBody>
          <a:bodyPr/>
          <a:lstStyle/>
          <a:p>
            <a:pPr eaLnBrk="1" hangingPunct="1">
              <a:defRPr/>
            </a:pPr>
            <a:r>
              <a:rPr lang="en-US" b="1"/>
              <a:t>Clinical Interview</a:t>
            </a:r>
          </a:p>
          <a:p>
            <a:pPr eaLnBrk="1" hangingPunct="1">
              <a:defRPr/>
            </a:pPr>
            <a:r>
              <a:rPr lang="en-US" b="1"/>
              <a:t>Mental Status Examination</a:t>
            </a:r>
          </a:p>
          <a:p>
            <a:pPr eaLnBrk="1" hangingPunct="1">
              <a:defRPr/>
            </a:pPr>
            <a:r>
              <a:rPr lang="en-US" b="1"/>
              <a:t>Physical Examination</a:t>
            </a:r>
          </a:p>
          <a:p>
            <a:pPr eaLnBrk="1" hangingPunct="1">
              <a:defRPr/>
            </a:pPr>
            <a:r>
              <a:rPr lang="en-US" b="1"/>
              <a:t>Laboratory tests</a:t>
            </a:r>
          </a:p>
          <a:p>
            <a:pPr eaLnBrk="1" hangingPunct="1">
              <a:defRPr/>
            </a:pPr>
            <a:r>
              <a:rPr lang="en-US" b="1"/>
              <a:t>Imaging studies, if indicated</a:t>
            </a:r>
          </a:p>
          <a:p>
            <a:pPr eaLnBrk="1" hangingPunct="1">
              <a:defRPr/>
            </a:pPr>
            <a:endParaRPr lang="en-US" b="1"/>
          </a:p>
          <a:p>
            <a:pPr eaLnBrk="1" hangingPunct="1">
              <a:defRPr/>
            </a:pPr>
            <a:r>
              <a:rPr lang="en-US" b="1"/>
              <a:t>NOT Neuropsychological testing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1"/>
          </p:nvPr>
        </p:nvSpPr>
        <p:spPr>
          <a:noFill/>
        </p:spPr>
        <p:txBody>
          <a:bodyPr/>
          <a:lstStyle/>
          <a:p>
            <a:fld id="{F9100F34-FFE8-49E1-B66D-919F14ADA306}" type="slidenum">
              <a:rPr lang="en-US" smtClean="0">
                <a:cs typeface="Arial" charset="0"/>
              </a:rPr>
              <a:pPr/>
              <a:t>39</a:t>
            </a:fld>
            <a:endParaRPr lang="en-US" smtClean="0">
              <a:cs typeface="Arial" charset="0"/>
            </a:endParaRPr>
          </a:p>
        </p:txBody>
      </p:sp>
      <p:sp>
        <p:nvSpPr>
          <p:cNvPr id="121858" name="Rectangle 2"/>
          <p:cNvSpPr>
            <a:spLocks noGrp="1" noRot="1" noChangeArrowheads="1"/>
          </p:cNvSpPr>
          <p:nvPr>
            <p:ph type="title"/>
          </p:nvPr>
        </p:nvSpPr>
        <p:spPr/>
        <p:txBody>
          <a:bodyPr/>
          <a:lstStyle/>
          <a:p>
            <a:pPr eaLnBrk="1" hangingPunct="1">
              <a:defRPr/>
            </a:pPr>
            <a:r>
              <a:rPr lang="en-US">
                <a:solidFill>
                  <a:schemeClr val="hlink"/>
                </a:solidFill>
              </a:rPr>
              <a:t>Clinical Interview</a:t>
            </a:r>
          </a:p>
        </p:txBody>
      </p:sp>
      <p:sp>
        <p:nvSpPr>
          <p:cNvPr id="121859" name="Rectangle 3"/>
          <p:cNvSpPr>
            <a:spLocks noGrp="1" noChangeArrowheads="1"/>
          </p:cNvSpPr>
          <p:nvPr>
            <p:ph type="body" sz="half" idx="1"/>
          </p:nvPr>
        </p:nvSpPr>
        <p:spPr/>
        <p:txBody>
          <a:bodyPr/>
          <a:lstStyle/>
          <a:p>
            <a:pPr eaLnBrk="1" hangingPunct="1">
              <a:lnSpc>
                <a:spcPct val="90000"/>
              </a:lnSpc>
              <a:defRPr/>
            </a:pPr>
            <a:r>
              <a:rPr lang="en-US" b="1"/>
              <a:t>Presentation</a:t>
            </a:r>
          </a:p>
          <a:p>
            <a:pPr eaLnBrk="1" hangingPunct="1">
              <a:lnSpc>
                <a:spcPct val="90000"/>
              </a:lnSpc>
              <a:defRPr/>
            </a:pPr>
            <a:r>
              <a:rPr lang="en-US" b="1"/>
              <a:t>Hx of present illness</a:t>
            </a:r>
          </a:p>
          <a:p>
            <a:pPr eaLnBrk="1" hangingPunct="1">
              <a:lnSpc>
                <a:spcPct val="90000"/>
              </a:lnSpc>
              <a:defRPr/>
            </a:pPr>
            <a:r>
              <a:rPr lang="en-US" b="1"/>
              <a:t>Intake: amount, type, time of last drink, etc.?</a:t>
            </a:r>
          </a:p>
          <a:p>
            <a:pPr eaLnBrk="1" hangingPunct="1">
              <a:lnSpc>
                <a:spcPct val="90000"/>
              </a:lnSpc>
              <a:defRPr/>
            </a:pPr>
            <a:r>
              <a:rPr lang="en-US" b="1"/>
              <a:t>Hx of complicated withdrawal?</a:t>
            </a:r>
          </a:p>
          <a:p>
            <a:pPr eaLnBrk="1" hangingPunct="1">
              <a:lnSpc>
                <a:spcPct val="90000"/>
              </a:lnSpc>
              <a:defRPr/>
            </a:pPr>
            <a:r>
              <a:rPr lang="en-US" b="1"/>
              <a:t>Use of other substances?</a:t>
            </a:r>
          </a:p>
          <a:p>
            <a:pPr eaLnBrk="1" hangingPunct="1">
              <a:lnSpc>
                <a:spcPct val="90000"/>
              </a:lnSpc>
              <a:defRPr/>
            </a:pPr>
            <a:r>
              <a:rPr lang="en-US" b="1"/>
              <a:t>Hx of past treatment?</a:t>
            </a:r>
          </a:p>
          <a:p>
            <a:pPr eaLnBrk="1" hangingPunct="1">
              <a:lnSpc>
                <a:spcPct val="90000"/>
              </a:lnSpc>
              <a:defRPr/>
            </a:pPr>
            <a:r>
              <a:rPr lang="en-US" b="1"/>
              <a:t>Insight &amp; Motivation</a:t>
            </a:r>
            <a:endParaRPr lang="en-US" sz="3200" b="1"/>
          </a:p>
        </p:txBody>
      </p:sp>
      <p:sp>
        <p:nvSpPr>
          <p:cNvPr id="121861" name="Rectangle 5"/>
          <p:cNvSpPr>
            <a:spLocks noGrp="1" noChangeArrowheads="1"/>
          </p:cNvSpPr>
          <p:nvPr>
            <p:ph type="body" sz="half" idx="2"/>
          </p:nvPr>
        </p:nvSpPr>
        <p:spPr/>
        <p:txBody>
          <a:bodyPr/>
          <a:lstStyle/>
          <a:p>
            <a:pPr eaLnBrk="1" hangingPunct="1">
              <a:lnSpc>
                <a:spcPct val="90000"/>
              </a:lnSpc>
              <a:defRPr/>
            </a:pPr>
            <a:r>
              <a:rPr lang="en-US" b="1"/>
              <a:t>Medical &amp; psychiatric hx	(co-morbidity?)</a:t>
            </a:r>
          </a:p>
          <a:p>
            <a:pPr eaLnBrk="1" hangingPunct="1">
              <a:lnSpc>
                <a:spcPct val="90000"/>
              </a:lnSpc>
              <a:defRPr/>
            </a:pPr>
            <a:r>
              <a:rPr lang="en-US" b="1"/>
              <a:t>Medications &amp; allergies</a:t>
            </a:r>
          </a:p>
          <a:p>
            <a:pPr eaLnBrk="1" hangingPunct="1">
              <a:lnSpc>
                <a:spcPct val="90000"/>
              </a:lnSpc>
              <a:defRPr/>
            </a:pPr>
            <a:r>
              <a:rPr lang="en-US" b="1"/>
              <a:t>Family hx</a:t>
            </a:r>
          </a:p>
          <a:p>
            <a:pPr eaLnBrk="1" hangingPunct="1">
              <a:lnSpc>
                <a:spcPct val="90000"/>
              </a:lnSpc>
              <a:defRPr/>
            </a:pPr>
            <a:r>
              <a:rPr lang="en-US" b="1"/>
              <a:t>Developmental hx</a:t>
            </a:r>
          </a:p>
          <a:p>
            <a:pPr eaLnBrk="1" hangingPunct="1">
              <a:lnSpc>
                <a:spcPct val="90000"/>
              </a:lnSpc>
              <a:defRPr/>
            </a:pPr>
            <a:r>
              <a:rPr lang="en-US" b="1"/>
              <a:t>Collateral hx</a:t>
            </a:r>
          </a:p>
          <a:p>
            <a:pPr lvl="1" eaLnBrk="1" hangingPunct="1">
              <a:lnSpc>
                <a:spcPct val="90000"/>
              </a:lnSpc>
              <a:defRPr/>
            </a:pPr>
            <a:r>
              <a:rPr lang="en-US" b="1"/>
              <a:t>Record review</a:t>
            </a:r>
          </a:p>
          <a:p>
            <a:pPr lvl="1" eaLnBrk="1" hangingPunct="1">
              <a:lnSpc>
                <a:spcPct val="90000"/>
              </a:lnSpc>
              <a:defRPr/>
            </a:pPr>
            <a:r>
              <a:rPr lang="en-US" b="1"/>
              <a:t>Patient family, friends, commander, police</a:t>
            </a:r>
          </a:p>
          <a:p>
            <a:pPr eaLnBrk="1" hangingPunct="1">
              <a:lnSpc>
                <a:spcPct val="90000"/>
              </a:lnSpc>
              <a:defRPr/>
            </a:pP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1"/>
          </p:nvPr>
        </p:nvSpPr>
        <p:spPr>
          <a:noFill/>
        </p:spPr>
        <p:txBody>
          <a:bodyPr/>
          <a:lstStyle/>
          <a:p>
            <a:fld id="{8970B5D0-A682-4AD9-846D-04DF76628254}" type="slidenum">
              <a:rPr lang="en-US" smtClean="0">
                <a:cs typeface="Arial" charset="0"/>
              </a:rPr>
              <a:pPr/>
              <a:t>4</a:t>
            </a:fld>
            <a:endParaRPr lang="en-US" smtClean="0">
              <a:cs typeface="Arial" charset="0"/>
            </a:endParaRPr>
          </a:p>
        </p:txBody>
      </p:sp>
      <p:sp>
        <p:nvSpPr>
          <p:cNvPr id="109570" name="Rectangle 2"/>
          <p:cNvSpPr>
            <a:spLocks noGrp="1" noRot="1" noChangeArrowheads="1"/>
          </p:cNvSpPr>
          <p:nvPr>
            <p:ph type="title"/>
          </p:nvPr>
        </p:nvSpPr>
        <p:spPr/>
        <p:txBody>
          <a:bodyPr/>
          <a:lstStyle/>
          <a:p>
            <a:pPr eaLnBrk="1" hangingPunct="1">
              <a:defRPr/>
            </a:pPr>
            <a:endParaRPr lang="en-US">
              <a:solidFill>
                <a:schemeClr val="hlink"/>
              </a:solidFill>
            </a:endParaRPr>
          </a:p>
        </p:txBody>
      </p:sp>
      <p:sp>
        <p:nvSpPr>
          <p:cNvPr id="109571" name="Rectangle 3"/>
          <p:cNvSpPr>
            <a:spLocks noGrp="1" noChangeArrowheads="1"/>
          </p:cNvSpPr>
          <p:nvPr>
            <p:ph type="body" sz="half" idx="2"/>
          </p:nvPr>
        </p:nvSpPr>
        <p:spPr/>
        <p:txBody>
          <a:bodyPr/>
          <a:lstStyle/>
          <a:p>
            <a:pPr eaLnBrk="1" hangingPunct="1">
              <a:buFont typeface="Wingdings" pitchFamily="2" charset="2"/>
              <a:buNone/>
              <a:defRPr/>
            </a:pPr>
            <a:endParaRPr lang="en-US" sz="2800" b="1"/>
          </a:p>
        </p:txBody>
      </p:sp>
      <p:pic>
        <p:nvPicPr>
          <p:cNvPr id="23556" name="Picture 4" descr="Combat Psychiatrist"/>
          <p:cNvPicPr>
            <a:picLocks noGrp="1" noChangeAspect="1" noChangeArrowheads="1"/>
          </p:cNvPicPr>
          <p:nvPr>
            <p:ph sz="half" idx="1"/>
          </p:nvPr>
        </p:nvPicPr>
        <p:blipFill>
          <a:blip r:embed="rId3"/>
          <a:srcRect/>
          <a:stretch>
            <a:fillRect/>
          </a:stretch>
        </p:blipFill>
        <p:spPr>
          <a:xfrm>
            <a:off x="1905000" y="0"/>
            <a:ext cx="5143500" cy="6858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0" name="Slide Number Placeholder 5"/>
          <p:cNvSpPr>
            <a:spLocks noGrp="1"/>
          </p:cNvSpPr>
          <p:nvPr>
            <p:ph type="sldNum" sz="quarter" idx="11"/>
          </p:nvPr>
        </p:nvSpPr>
        <p:spPr>
          <a:noFill/>
        </p:spPr>
        <p:txBody>
          <a:bodyPr/>
          <a:lstStyle/>
          <a:p>
            <a:fld id="{9B6BE4DC-8E60-47D4-9893-1AC941F562B2}" type="slidenum">
              <a:rPr lang="en-US" smtClean="0">
                <a:cs typeface="Arial" charset="0"/>
              </a:rPr>
              <a:pPr/>
              <a:t>40</a:t>
            </a:fld>
            <a:endParaRPr lang="en-US" smtClean="0">
              <a:cs typeface="Arial" charset="0"/>
            </a:endParaRPr>
          </a:p>
        </p:txBody>
      </p:sp>
      <p:sp>
        <p:nvSpPr>
          <p:cNvPr id="133122" name="Rectangle 2"/>
          <p:cNvSpPr>
            <a:spLocks noGrp="1" noRot="1" noChangeArrowheads="1"/>
          </p:cNvSpPr>
          <p:nvPr>
            <p:ph type="title"/>
          </p:nvPr>
        </p:nvSpPr>
        <p:spPr/>
        <p:txBody>
          <a:bodyPr/>
          <a:lstStyle/>
          <a:p>
            <a:pPr eaLnBrk="1" hangingPunct="1">
              <a:defRPr/>
            </a:pPr>
            <a:r>
              <a:rPr lang="en-US">
                <a:solidFill>
                  <a:schemeClr val="hlink"/>
                </a:solidFill>
              </a:rPr>
              <a:t>Clinical Interview</a:t>
            </a:r>
            <a:br>
              <a:rPr lang="en-US">
                <a:solidFill>
                  <a:schemeClr val="hlink"/>
                </a:solidFill>
              </a:rPr>
            </a:br>
            <a:r>
              <a:rPr lang="en-US">
                <a:solidFill>
                  <a:schemeClr val="hlink"/>
                </a:solidFill>
              </a:rPr>
              <a:t> </a:t>
            </a:r>
            <a:r>
              <a:rPr lang="en-US" sz="4000">
                <a:solidFill>
                  <a:schemeClr val="hlink"/>
                </a:solidFill>
              </a:rPr>
              <a:t>Nutritional Supplements</a:t>
            </a:r>
          </a:p>
        </p:txBody>
      </p:sp>
      <p:sp>
        <p:nvSpPr>
          <p:cNvPr id="133123" name="Rectangle 3"/>
          <p:cNvSpPr>
            <a:spLocks noGrp="1" noChangeArrowheads="1"/>
          </p:cNvSpPr>
          <p:nvPr>
            <p:ph type="body" sz="half" idx="2"/>
          </p:nvPr>
        </p:nvSpPr>
        <p:spPr>
          <a:xfrm>
            <a:off x="3581400" y="2133600"/>
            <a:ext cx="4597400" cy="3971925"/>
          </a:xfrm>
        </p:spPr>
        <p:txBody>
          <a:bodyPr/>
          <a:lstStyle/>
          <a:p>
            <a:pPr eaLnBrk="1" hangingPunct="1">
              <a:defRPr/>
            </a:pPr>
            <a:r>
              <a:rPr lang="en-US" b="1"/>
              <a:t>Ripped Fuel, Enhancer X, Metabolife, Xenadrine, Diet Fuel, etc.</a:t>
            </a:r>
          </a:p>
          <a:p>
            <a:pPr eaLnBrk="1" hangingPunct="1">
              <a:defRPr/>
            </a:pPr>
            <a:r>
              <a:rPr lang="en-US" b="1"/>
              <a:t>Caffeine &amp; Ephedra</a:t>
            </a:r>
          </a:p>
          <a:p>
            <a:pPr eaLnBrk="1" hangingPunct="1">
              <a:defRPr/>
            </a:pPr>
            <a:r>
              <a:rPr lang="en-US" b="1"/>
              <a:t>Anabolic steroids</a:t>
            </a:r>
          </a:p>
        </p:txBody>
      </p:sp>
      <p:graphicFrame>
        <p:nvGraphicFramePr>
          <p:cNvPr id="133129" name="Object 9"/>
          <p:cNvGraphicFramePr>
            <a:graphicFrameLocks noGrp="1" noChangeAspect="1"/>
          </p:cNvGraphicFramePr>
          <p:nvPr>
            <p:ph type="clipArt" sz="half" idx="1"/>
          </p:nvPr>
        </p:nvGraphicFramePr>
        <p:xfrm>
          <a:off x="1066800" y="1600200"/>
          <a:ext cx="2290763" cy="4953000"/>
        </p:xfrm>
        <a:graphic>
          <a:graphicData uri="http://schemas.openxmlformats.org/presentationml/2006/ole">
            <p:oleObj spid="_x0000_s133129" name="Clip" r:id="rId3" imgW="1605481" imgH="3468986" progId="">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5"/>
          <p:cNvSpPr>
            <a:spLocks noGrp="1"/>
          </p:cNvSpPr>
          <p:nvPr>
            <p:ph type="sldNum" sz="quarter" idx="11"/>
          </p:nvPr>
        </p:nvSpPr>
        <p:spPr>
          <a:noFill/>
        </p:spPr>
        <p:txBody>
          <a:bodyPr/>
          <a:lstStyle/>
          <a:p>
            <a:fld id="{4632C084-B7DF-4B6B-B70E-4A8775586F37}" type="slidenum">
              <a:rPr lang="en-US" smtClean="0">
                <a:cs typeface="Arial" charset="0"/>
              </a:rPr>
              <a:pPr/>
              <a:t>41</a:t>
            </a:fld>
            <a:endParaRPr lang="en-US" smtClean="0">
              <a:cs typeface="Arial" charset="0"/>
            </a:endParaRPr>
          </a:p>
        </p:txBody>
      </p:sp>
      <p:sp>
        <p:nvSpPr>
          <p:cNvPr id="165890" name="Rectangle 2"/>
          <p:cNvSpPr>
            <a:spLocks noGrp="1" noRot="1" noChangeArrowheads="1"/>
          </p:cNvSpPr>
          <p:nvPr>
            <p:ph type="title"/>
          </p:nvPr>
        </p:nvSpPr>
        <p:spPr/>
        <p:txBody>
          <a:bodyPr/>
          <a:lstStyle/>
          <a:p>
            <a:pPr eaLnBrk="1" hangingPunct="1">
              <a:defRPr/>
            </a:pPr>
            <a:r>
              <a:rPr lang="en-US">
                <a:solidFill>
                  <a:schemeClr val="hlink"/>
                </a:solidFill>
              </a:rPr>
              <a:t>Clinical Interview</a:t>
            </a:r>
            <a:br>
              <a:rPr lang="en-US">
                <a:solidFill>
                  <a:schemeClr val="hlink"/>
                </a:solidFill>
              </a:rPr>
            </a:br>
            <a:r>
              <a:rPr lang="en-US" sz="3600">
                <a:solidFill>
                  <a:schemeClr val="hlink"/>
                </a:solidFill>
              </a:rPr>
              <a:t>Trends in Co-morbidity</a:t>
            </a:r>
          </a:p>
        </p:txBody>
      </p:sp>
      <p:sp>
        <p:nvSpPr>
          <p:cNvPr id="165891" name="Rectangle 3"/>
          <p:cNvSpPr>
            <a:spLocks noGrp="1" noChangeArrowheads="1"/>
          </p:cNvSpPr>
          <p:nvPr>
            <p:ph type="body" sz="half" idx="1"/>
          </p:nvPr>
        </p:nvSpPr>
        <p:spPr>
          <a:xfrm>
            <a:off x="457200" y="1752600"/>
            <a:ext cx="4038600" cy="4373563"/>
          </a:xfrm>
        </p:spPr>
        <p:txBody>
          <a:bodyPr/>
          <a:lstStyle/>
          <a:p>
            <a:pPr lvl="1" eaLnBrk="1" hangingPunct="1">
              <a:lnSpc>
                <a:spcPct val="69000"/>
              </a:lnSpc>
              <a:defRPr/>
            </a:pPr>
            <a:r>
              <a:rPr lang="en-US" sz="3200" b="1"/>
              <a:t>Mood Disorders: </a:t>
            </a:r>
          </a:p>
          <a:p>
            <a:pPr lvl="2" eaLnBrk="1" hangingPunct="1">
              <a:lnSpc>
                <a:spcPct val="69000"/>
              </a:lnSpc>
              <a:defRPr/>
            </a:pPr>
            <a:r>
              <a:rPr lang="en-US" sz="2800" b="1"/>
              <a:t>Major Depression</a:t>
            </a:r>
          </a:p>
          <a:p>
            <a:pPr lvl="2" eaLnBrk="1" hangingPunct="1">
              <a:lnSpc>
                <a:spcPct val="69000"/>
              </a:lnSpc>
              <a:defRPr/>
            </a:pPr>
            <a:r>
              <a:rPr lang="en-US" sz="2800" b="1"/>
              <a:t>Substance-induced Mood Disorders</a:t>
            </a:r>
          </a:p>
          <a:p>
            <a:pPr lvl="2" eaLnBrk="1" hangingPunct="1">
              <a:lnSpc>
                <a:spcPct val="69000"/>
              </a:lnSpc>
              <a:buFont typeface="Wingdings" pitchFamily="2" charset="2"/>
              <a:buNone/>
              <a:defRPr/>
            </a:pPr>
            <a:endParaRPr lang="en-US" sz="2800" b="1"/>
          </a:p>
          <a:p>
            <a:pPr lvl="1" eaLnBrk="1" hangingPunct="1">
              <a:lnSpc>
                <a:spcPct val="69000"/>
              </a:lnSpc>
              <a:defRPr/>
            </a:pPr>
            <a:r>
              <a:rPr lang="en-US" sz="3200" b="1"/>
              <a:t>Anxiety Disorders: </a:t>
            </a:r>
          </a:p>
          <a:p>
            <a:pPr lvl="2" eaLnBrk="1" hangingPunct="1">
              <a:lnSpc>
                <a:spcPct val="69000"/>
              </a:lnSpc>
              <a:defRPr/>
            </a:pPr>
            <a:r>
              <a:rPr lang="en-US" sz="2800" b="1" u="sng"/>
              <a:t>Post-traumatic Stress Disorder</a:t>
            </a:r>
          </a:p>
          <a:p>
            <a:pPr lvl="2" eaLnBrk="1" hangingPunct="1">
              <a:lnSpc>
                <a:spcPct val="69000"/>
              </a:lnSpc>
              <a:defRPr/>
            </a:pPr>
            <a:r>
              <a:rPr lang="en-US" sz="2800" b="1"/>
              <a:t>Panic Disorder</a:t>
            </a:r>
          </a:p>
        </p:txBody>
      </p:sp>
      <p:sp>
        <p:nvSpPr>
          <p:cNvPr id="165892" name="Rectangle 4"/>
          <p:cNvSpPr>
            <a:spLocks noGrp="1" noChangeArrowheads="1"/>
          </p:cNvSpPr>
          <p:nvPr>
            <p:ph type="body" sz="half" idx="2"/>
          </p:nvPr>
        </p:nvSpPr>
        <p:spPr>
          <a:xfrm>
            <a:off x="4648200" y="1676400"/>
            <a:ext cx="4038600" cy="4449763"/>
          </a:xfrm>
        </p:spPr>
        <p:txBody>
          <a:bodyPr/>
          <a:lstStyle/>
          <a:p>
            <a:pPr lvl="1" eaLnBrk="1" hangingPunct="1">
              <a:lnSpc>
                <a:spcPct val="69000"/>
              </a:lnSpc>
              <a:defRPr/>
            </a:pPr>
            <a:r>
              <a:rPr lang="en-US" sz="3200" b="1"/>
              <a:t>Personality Disorders: </a:t>
            </a:r>
          </a:p>
          <a:p>
            <a:pPr lvl="2" eaLnBrk="1" hangingPunct="1">
              <a:lnSpc>
                <a:spcPct val="69000"/>
              </a:lnSpc>
              <a:defRPr/>
            </a:pPr>
            <a:r>
              <a:rPr lang="en-US" sz="2800" b="1"/>
              <a:t>Borderline</a:t>
            </a:r>
          </a:p>
          <a:p>
            <a:pPr lvl="2" eaLnBrk="1" hangingPunct="1">
              <a:lnSpc>
                <a:spcPct val="69000"/>
              </a:lnSpc>
              <a:defRPr/>
            </a:pPr>
            <a:r>
              <a:rPr lang="en-US" sz="2800" b="1"/>
              <a:t>Antisocial</a:t>
            </a:r>
          </a:p>
          <a:p>
            <a:pPr lvl="2" eaLnBrk="1" hangingPunct="1">
              <a:lnSpc>
                <a:spcPct val="69000"/>
              </a:lnSpc>
              <a:defRPr/>
            </a:pPr>
            <a:r>
              <a:rPr lang="en-US" sz="2800" b="1"/>
              <a:t>Histrionic</a:t>
            </a:r>
          </a:p>
          <a:p>
            <a:pPr lvl="2" eaLnBrk="1" hangingPunct="1">
              <a:lnSpc>
                <a:spcPct val="69000"/>
              </a:lnSpc>
              <a:buFont typeface="Wingdings" pitchFamily="2" charset="2"/>
              <a:buNone/>
              <a:defRPr/>
            </a:pPr>
            <a:endParaRPr lang="en-US" sz="2800" b="1"/>
          </a:p>
          <a:p>
            <a:pPr lvl="1" eaLnBrk="1" hangingPunct="1">
              <a:lnSpc>
                <a:spcPct val="69000"/>
              </a:lnSpc>
              <a:defRPr/>
            </a:pPr>
            <a:r>
              <a:rPr lang="en-US" sz="3200" b="1"/>
              <a:t>Psychotic Disorders</a:t>
            </a:r>
          </a:p>
          <a:p>
            <a:pPr lvl="2" eaLnBrk="1" hangingPunct="1">
              <a:lnSpc>
                <a:spcPct val="69000"/>
              </a:lnSpc>
              <a:defRPr/>
            </a:pPr>
            <a:r>
              <a:rPr lang="en-US" sz="2800" b="1"/>
              <a:t>Schizophrenia</a:t>
            </a:r>
          </a:p>
          <a:p>
            <a:pPr lvl="2" eaLnBrk="1" hangingPunct="1">
              <a:lnSpc>
                <a:spcPct val="69000"/>
              </a:lnSpc>
              <a:defRPr/>
            </a:pPr>
            <a:r>
              <a:rPr lang="en-US" sz="2800" b="1"/>
              <a:t>Substance-induced Psychotic Disorder</a:t>
            </a:r>
            <a:endParaRPr lang="en-US"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5"/>
          <p:cNvSpPr>
            <a:spLocks noGrp="1"/>
          </p:cNvSpPr>
          <p:nvPr>
            <p:ph type="sldNum" sz="quarter" idx="11"/>
          </p:nvPr>
        </p:nvSpPr>
        <p:spPr>
          <a:noFill/>
        </p:spPr>
        <p:txBody>
          <a:bodyPr/>
          <a:lstStyle/>
          <a:p>
            <a:fld id="{3397FAF8-3031-4CEA-851B-2A2003EDB245}" type="slidenum">
              <a:rPr lang="en-US" smtClean="0">
                <a:cs typeface="Arial" charset="0"/>
              </a:rPr>
              <a:pPr/>
              <a:t>42</a:t>
            </a:fld>
            <a:endParaRPr lang="en-US" smtClean="0">
              <a:cs typeface="Arial" charset="0"/>
            </a:endParaRPr>
          </a:p>
        </p:txBody>
      </p:sp>
      <p:sp>
        <p:nvSpPr>
          <p:cNvPr id="150530" name="Rectangle 2"/>
          <p:cNvSpPr>
            <a:spLocks noGrp="1" noRot="1" noChangeArrowheads="1"/>
          </p:cNvSpPr>
          <p:nvPr>
            <p:ph type="title"/>
          </p:nvPr>
        </p:nvSpPr>
        <p:spPr/>
        <p:txBody>
          <a:bodyPr/>
          <a:lstStyle/>
          <a:p>
            <a:pPr eaLnBrk="1" hangingPunct="1">
              <a:defRPr/>
            </a:pPr>
            <a:r>
              <a:rPr lang="en-US">
                <a:solidFill>
                  <a:schemeClr val="hlink"/>
                </a:solidFill>
              </a:rPr>
              <a:t>Clinical Interview</a:t>
            </a:r>
            <a:r>
              <a:rPr lang="en-US" sz="4000">
                <a:solidFill>
                  <a:schemeClr val="hlink"/>
                </a:solidFill>
              </a:rPr>
              <a:t/>
            </a:r>
            <a:br>
              <a:rPr lang="en-US" sz="4000">
                <a:solidFill>
                  <a:schemeClr val="hlink"/>
                </a:solidFill>
              </a:rPr>
            </a:br>
            <a:r>
              <a:rPr lang="en-US" sz="4000">
                <a:solidFill>
                  <a:schemeClr val="hlink"/>
                </a:solidFill>
              </a:rPr>
              <a:t>M.D.’s Role</a:t>
            </a:r>
          </a:p>
        </p:txBody>
      </p:sp>
      <p:sp>
        <p:nvSpPr>
          <p:cNvPr id="150531" name="Rectangle 3"/>
          <p:cNvSpPr>
            <a:spLocks noGrp="1" noChangeArrowheads="1"/>
          </p:cNvSpPr>
          <p:nvPr>
            <p:ph type="body" sz="half" idx="1"/>
          </p:nvPr>
        </p:nvSpPr>
        <p:spPr/>
        <p:txBody>
          <a:bodyPr/>
          <a:lstStyle/>
          <a:p>
            <a:pPr eaLnBrk="1" hangingPunct="1">
              <a:defRPr/>
            </a:pPr>
            <a:r>
              <a:rPr lang="en-US" sz="2800" b="1"/>
              <a:t>Prolong life</a:t>
            </a:r>
          </a:p>
          <a:p>
            <a:pPr eaLnBrk="1" hangingPunct="1">
              <a:defRPr/>
            </a:pPr>
            <a:r>
              <a:rPr lang="en-US" sz="2800" b="1"/>
              <a:t>Relieve suffering</a:t>
            </a:r>
          </a:p>
          <a:p>
            <a:pPr eaLnBrk="1" hangingPunct="1">
              <a:defRPr/>
            </a:pPr>
            <a:r>
              <a:rPr lang="en-US" sz="2800" b="1"/>
              <a:t>Optimize functioning</a:t>
            </a:r>
          </a:p>
          <a:p>
            <a:pPr eaLnBrk="1" hangingPunct="1">
              <a:defRPr/>
            </a:pPr>
            <a:r>
              <a:rPr lang="en-US" sz="2800" b="1"/>
              <a:t>Do no harm</a:t>
            </a:r>
          </a:p>
          <a:p>
            <a:pPr eaLnBrk="1" hangingPunct="1">
              <a:defRPr/>
            </a:pPr>
            <a:r>
              <a:rPr lang="en-US" sz="2800" b="1"/>
              <a:t>Stay up to date on knowledge, skills, &amp; training in area of expertise</a:t>
            </a:r>
          </a:p>
          <a:p>
            <a:pPr eaLnBrk="1" hangingPunct="1">
              <a:defRPr/>
            </a:pPr>
            <a:r>
              <a:rPr lang="en-US" sz="2800" b="1"/>
              <a:t>Provide empathic support</a:t>
            </a:r>
          </a:p>
        </p:txBody>
      </p:sp>
      <p:pic>
        <p:nvPicPr>
          <p:cNvPr id="136196" name="Picture 4" descr="03doctor"/>
          <p:cNvPicPr>
            <a:picLocks noGrp="1" noChangeAspect="1" noChangeArrowheads="1"/>
          </p:cNvPicPr>
          <p:nvPr>
            <p:ph sz="half" idx="2"/>
          </p:nvPr>
        </p:nvPicPr>
        <p:blipFill>
          <a:blip r:embed="rId3"/>
          <a:srcRect/>
          <a:stretch>
            <a:fillRect/>
          </a:stretch>
        </p:blipFill>
        <p:spPr>
          <a:xfrm>
            <a:off x="4495800" y="1749425"/>
            <a:ext cx="4648200" cy="452913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4"/>
          <p:cNvSpPr>
            <a:spLocks noGrp="1"/>
          </p:cNvSpPr>
          <p:nvPr>
            <p:ph type="sldNum" sz="quarter" idx="11"/>
          </p:nvPr>
        </p:nvSpPr>
        <p:spPr>
          <a:noFill/>
        </p:spPr>
        <p:txBody>
          <a:bodyPr/>
          <a:lstStyle/>
          <a:p>
            <a:fld id="{A169F288-DB69-4380-8DCC-1B34776ACE0F}" type="slidenum">
              <a:rPr lang="en-US" smtClean="0">
                <a:cs typeface="Arial" charset="0"/>
              </a:rPr>
              <a:pPr/>
              <a:t>43</a:t>
            </a:fld>
            <a:endParaRPr lang="en-US" smtClean="0">
              <a:cs typeface="Arial" charset="0"/>
            </a:endParaRPr>
          </a:p>
        </p:txBody>
      </p:sp>
      <p:sp>
        <p:nvSpPr>
          <p:cNvPr id="146434" name="Rectangle 2"/>
          <p:cNvSpPr>
            <a:spLocks noGrp="1" noRot="1" noChangeArrowheads="1"/>
          </p:cNvSpPr>
          <p:nvPr>
            <p:ph type="title"/>
          </p:nvPr>
        </p:nvSpPr>
        <p:spPr/>
        <p:txBody>
          <a:bodyPr/>
          <a:lstStyle/>
          <a:p>
            <a:pPr eaLnBrk="1" hangingPunct="1">
              <a:defRPr/>
            </a:pPr>
            <a:r>
              <a:rPr lang="en-US">
                <a:solidFill>
                  <a:schemeClr val="hlink"/>
                </a:solidFill>
              </a:rPr>
              <a:t>Clinical Interview</a:t>
            </a:r>
            <a:r>
              <a:rPr lang="en-US" sz="4000">
                <a:solidFill>
                  <a:schemeClr val="hlink"/>
                </a:solidFill>
              </a:rPr>
              <a:t/>
            </a:r>
            <a:br>
              <a:rPr lang="en-US" sz="4000">
                <a:solidFill>
                  <a:schemeClr val="hlink"/>
                </a:solidFill>
              </a:rPr>
            </a:br>
            <a:r>
              <a:rPr lang="en-US" sz="4000">
                <a:solidFill>
                  <a:schemeClr val="hlink"/>
                </a:solidFill>
              </a:rPr>
              <a:t>Patient’s Role</a:t>
            </a:r>
          </a:p>
        </p:txBody>
      </p:sp>
      <p:sp>
        <p:nvSpPr>
          <p:cNvPr id="146435" name="Rectangle 3"/>
          <p:cNvSpPr>
            <a:spLocks noGrp="1" noChangeArrowheads="1"/>
          </p:cNvSpPr>
          <p:nvPr>
            <p:ph type="body" idx="1"/>
          </p:nvPr>
        </p:nvSpPr>
        <p:spPr>
          <a:xfrm>
            <a:off x="457200" y="1600200"/>
            <a:ext cx="8077200" cy="4525963"/>
          </a:xfrm>
        </p:spPr>
        <p:txBody>
          <a:bodyPr/>
          <a:lstStyle/>
          <a:p>
            <a:pPr eaLnBrk="1" hangingPunct="1">
              <a:defRPr/>
            </a:pPr>
            <a:r>
              <a:rPr lang="en-US" sz="2800" b="1"/>
              <a:t>Acknowledge illness &amp; need for treatment</a:t>
            </a:r>
          </a:p>
          <a:p>
            <a:pPr eaLnBrk="1" hangingPunct="1">
              <a:defRPr/>
            </a:pPr>
            <a:r>
              <a:rPr lang="en-US" sz="2800" b="1"/>
              <a:t>Seek out medical care appropriately</a:t>
            </a:r>
          </a:p>
          <a:p>
            <a:pPr eaLnBrk="1" hangingPunct="1">
              <a:defRPr/>
            </a:pPr>
            <a:r>
              <a:rPr lang="en-US" sz="2800" b="1"/>
              <a:t>Communicate clearly &amp; transparently with health care provider </a:t>
            </a:r>
          </a:p>
          <a:p>
            <a:pPr eaLnBrk="1" hangingPunct="1">
              <a:defRPr/>
            </a:pPr>
            <a:r>
              <a:rPr lang="en-US" sz="2800" b="1"/>
              <a:t>Comply with treatment</a:t>
            </a:r>
          </a:p>
          <a:p>
            <a:pPr eaLnBrk="1" hangingPunct="1">
              <a:defRPr/>
            </a:pPr>
            <a:r>
              <a:rPr lang="en-US" sz="2800" b="1"/>
              <a:t>Respond to treatment</a:t>
            </a:r>
          </a:p>
          <a:p>
            <a:pPr eaLnBrk="1" hangingPunct="1">
              <a:defRPr/>
            </a:pPr>
            <a:r>
              <a:rPr lang="en-US" sz="2800" b="1"/>
              <a:t>Thank the M.D. (&amp; pay their 				medical bills)</a:t>
            </a:r>
          </a:p>
          <a:p>
            <a:pPr eaLnBrk="1" hangingPunct="1">
              <a:defRPr/>
            </a:pPr>
            <a:r>
              <a:rPr lang="en-US" sz="2800" b="1"/>
              <a:t>Go away</a:t>
            </a:r>
            <a:endParaRPr lang="en-US" sz="2800"/>
          </a:p>
        </p:txBody>
      </p:sp>
      <p:pic>
        <p:nvPicPr>
          <p:cNvPr id="138244" name="Picture 4" descr="patient2"/>
          <p:cNvPicPr>
            <a:picLocks noChangeAspect="1" noChangeArrowheads="1"/>
          </p:cNvPicPr>
          <p:nvPr/>
        </p:nvPicPr>
        <p:blipFill>
          <a:blip r:embed="rId3"/>
          <a:srcRect/>
          <a:stretch>
            <a:fillRect/>
          </a:stretch>
        </p:blipFill>
        <p:spPr bwMode="auto">
          <a:xfrm>
            <a:off x="5486400" y="3810000"/>
            <a:ext cx="314325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5"/>
          <p:cNvSpPr>
            <a:spLocks noGrp="1"/>
          </p:cNvSpPr>
          <p:nvPr>
            <p:ph type="sldNum" sz="quarter" idx="11"/>
          </p:nvPr>
        </p:nvSpPr>
        <p:spPr>
          <a:noFill/>
        </p:spPr>
        <p:txBody>
          <a:bodyPr/>
          <a:lstStyle/>
          <a:p>
            <a:fld id="{56105109-4158-48FB-B688-354F282C728E}" type="slidenum">
              <a:rPr lang="en-US" smtClean="0">
                <a:cs typeface="Arial" charset="0"/>
              </a:rPr>
              <a:pPr/>
              <a:t>44</a:t>
            </a:fld>
            <a:endParaRPr lang="en-US" smtClean="0">
              <a:cs typeface="Arial" charset="0"/>
            </a:endParaRPr>
          </a:p>
        </p:txBody>
      </p:sp>
      <p:sp>
        <p:nvSpPr>
          <p:cNvPr id="148482" name="Rectangle 2"/>
          <p:cNvSpPr>
            <a:spLocks noGrp="1" noRot="1" noChangeArrowheads="1"/>
          </p:cNvSpPr>
          <p:nvPr>
            <p:ph type="title"/>
          </p:nvPr>
        </p:nvSpPr>
        <p:spPr>
          <a:xfrm>
            <a:off x="457200" y="609600"/>
            <a:ext cx="8229600" cy="1143000"/>
          </a:xfrm>
        </p:spPr>
        <p:txBody>
          <a:bodyPr/>
          <a:lstStyle/>
          <a:p>
            <a:pPr eaLnBrk="1" hangingPunct="1">
              <a:defRPr/>
            </a:pPr>
            <a:r>
              <a:rPr lang="en-US" sz="4000" b="0">
                <a:solidFill>
                  <a:srgbClr val="FF0000"/>
                </a:solidFill>
                <a:latin typeface="Goudy Stout" pitchFamily="18" charset="0"/>
              </a:rPr>
              <a:t>T</a:t>
            </a:r>
            <a:r>
              <a:rPr lang="en-US" sz="3200" b="0">
                <a:solidFill>
                  <a:srgbClr val="FF0000"/>
                </a:solidFill>
                <a:latin typeface="Goudy Stout" pitchFamily="18" charset="0"/>
              </a:rPr>
              <a:t>he</a:t>
            </a:r>
            <a:r>
              <a:rPr lang="en-US" sz="4000" b="0">
                <a:solidFill>
                  <a:srgbClr val="FF0000"/>
                </a:solidFill>
                <a:latin typeface="Goudy Stout" pitchFamily="18" charset="0"/>
              </a:rPr>
              <a:t/>
            </a:r>
            <a:br>
              <a:rPr lang="en-US" sz="4000" b="0">
                <a:solidFill>
                  <a:srgbClr val="FF0000"/>
                </a:solidFill>
                <a:latin typeface="Goudy Stout" pitchFamily="18" charset="0"/>
              </a:rPr>
            </a:br>
            <a:r>
              <a:rPr lang="en-US" sz="4800" b="0">
                <a:solidFill>
                  <a:srgbClr val="FF0000"/>
                </a:solidFill>
                <a:latin typeface="Goudy Stout" pitchFamily="18" charset="0"/>
              </a:rPr>
              <a:t>B</a:t>
            </a:r>
            <a:r>
              <a:rPr lang="en-US" sz="4000" b="0">
                <a:solidFill>
                  <a:srgbClr val="FF0000"/>
                </a:solidFill>
                <a:latin typeface="Goudy Stout" pitchFamily="18" charset="0"/>
              </a:rPr>
              <a:t>ad </a:t>
            </a:r>
            <a:r>
              <a:rPr lang="en-US" sz="4800" b="0">
                <a:solidFill>
                  <a:srgbClr val="FF0000"/>
                </a:solidFill>
                <a:latin typeface="Goudy Stout" pitchFamily="18" charset="0"/>
              </a:rPr>
              <a:t>P</a:t>
            </a:r>
            <a:r>
              <a:rPr lang="en-US" sz="4000" b="0">
                <a:solidFill>
                  <a:srgbClr val="FF0000"/>
                </a:solidFill>
                <a:latin typeface="Goudy Stout" pitchFamily="18" charset="0"/>
              </a:rPr>
              <a:t>atient</a:t>
            </a:r>
          </a:p>
        </p:txBody>
      </p:sp>
      <p:sp>
        <p:nvSpPr>
          <p:cNvPr id="148483" name="Rectangle 3"/>
          <p:cNvSpPr>
            <a:spLocks noGrp="1" noChangeArrowheads="1"/>
          </p:cNvSpPr>
          <p:nvPr>
            <p:ph type="body" sz="half" idx="1"/>
          </p:nvPr>
        </p:nvSpPr>
        <p:spPr>
          <a:xfrm>
            <a:off x="914400" y="2133600"/>
            <a:ext cx="4572000" cy="3992563"/>
          </a:xfrm>
        </p:spPr>
        <p:txBody>
          <a:bodyPr/>
          <a:lstStyle/>
          <a:p>
            <a:pPr eaLnBrk="1" hangingPunct="1">
              <a:defRPr/>
            </a:pPr>
            <a:r>
              <a:rPr lang="en-US" sz="2600" b="1"/>
              <a:t>Goals appear to conflict with those of health care provider</a:t>
            </a:r>
          </a:p>
          <a:p>
            <a:pPr eaLnBrk="1" hangingPunct="1">
              <a:defRPr/>
            </a:pPr>
            <a:r>
              <a:rPr lang="en-US" sz="2600" b="1"/>
              <a:t>May fail to comply, respond, recover, thank, pay, or go away</a:t>
            </a:r>
          </a:p>
          <a:p>
            <a:pPr eaLnBrk="1" hangingPunct="1">
              <a:defRPr/>
            </a:pPr>
            <a:r>
              <a:rPr lang="en-US" sz="2600" b="1"/>
              <a:t>Invalidates M.D.’s image of caring &amp; competent clinician who makes a difference</a:t>
            </a:r>
          </a:p>
        </p:txBody>
      </p:sp>
      <p:pic>
        <p:nvPicPr>
          <p:cNvPr id="140292" name="Picture 4" descr="Angry%20patient"/>
          <p:cNvPicPr>
            <a:picLocks noGrp="1" noChangeAspect="1" noChangeArrowheads="1"/>
          </p:cNvPicPr>
          <p:nvPr>
            <p:ph sz="half" idx="2"/>
          </p:nvPr>
        </p:nvPicPr>
        <p:blipFill>
          <a:blip r:embed="rId3"/>
          <a:srcRect/>
          <a:stretch>
            <a:fillRect/>
          </a:stretch>
        </p:blipFill>
        <p:spPr>
          <a:xfrm>
            <a:off x="5391150" y="1447800"/>
            <a:ext cx="3228975" cy="48006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5"/>
          <p:cNvSpPr>
            <a:spLocks noGrp="1"/>
          </p:cNvSpPr>
          <p:nvPr>
            <p:ph type="sldNum" sz="quarter" idx="11"/>
          </p:nvPr>
        </p:nvSpPr>
        <p:spPr>
          <a:noFill/>
        </p:spPr>
        <p:txBody>
          <a:bodyPr/>
          <a:lstStyle/>
          <a:p>
            <a:fld id="{3A16115C-6290-4559-A560-B39B975D1503}" type="slidenum">
              <a:rPr lang="en-US" smtClean="0">
                <a:cs typeface="Arial" charset="0"/>
              </a:rPr>
              <a:pPr/>
              <a:t>45</a:t>
            </a:fld>
            <a:endParaRPr lang="en-US" smtClean="0">
              <a:cs typeface="Arial" charset="0"/>
            </a:endParaRPr>
          </a:p>
        </p:txBody>
      </p:sp>
      <p:sp>
        <p:nvSpPr>
          <p:cNvPr id="139266" name="Rectangle 2"/>
          <p:cNvSpPr>
            <a:spLocks noGrp="1" noRot="1" noChangeArrowheads="1"/>
          </p:cNvSpPr>
          <p:nvPr>
            <p:ph type="title"/>
          </p:nvPr>
        </p:nvSpPr>
        <p:spPr/>
        <p:txBody>
          <a:bodyPr/>
          <a:lstStyle/>
          <a:p>
            <a:pPr eaLnBrk="1" hangingPunct="1">
              <a:defRPr/>
            </a:pPr>
            <a:r>
              <a:rPr lang="en-US">
                <a:solidFill>
                  <a:schemeClr val="hlink"/>
                </a:solidFill>
              </a:rPr>
              <a:t>Clinical Interview</a:t>
            </a:r>
          </a:p>
        </p:txBody>
      </p:sp>
      <p:sp>
        <p:nvSpPr>
          <p:cNvPr id="139268" name="Rectangle 4"/>
          <p:cNvSpPr>
            <a:spLocks noGrp="1" noChangeArrowheads="1"/>
          </p:cNvSpPr>
          <p:nvPr>
            <p:ph type="body" sz="half" idx="1"/>
          </p:nvPr>
        </p:nvSpPr>
        <p:spPr>
          <a:xfrm>
            <a:off x="990600" y="1600200"/>
            <a:ext cx="4267200" cy="4525963"/>
          </a:xfrm>
        </p:spPr>
        <p:txBody>
          <a:bodyPr/>
          <a:lstStyle/>
          <a:p>
            <a:pPr eaLnBrk="1" hangingPunct="1">
              <a:buFont typeface="Wingdings" pitchFamily="2" charset="2"/>
              <a:buNone/>
              <a:defRPr/>
            </a:pPr>
            <a:endParaRPr lang="en-US" sz="4800" b="1">
              <a:solidFill>
                <a:schemeClr val="hlink"/>
              </a:solidFill>
            </a:endParaRPr>
          </a:p>
          <a:p>
            <a:pPr eaLnBrk="1" hangingPunct="1">
              <a:buFont typeface="Wingdings" pitchFamily="2" charset="2"/>
              <a:buNone/>
              <a:defRPr/>
            </a:pPr>
            <a:r>
              <a:rPr lang="en-US" sz="3600" b="1"/>
              <a:t>1</a:t>
            </a:r>
            <a:r>
              <a:rPr lang="en-US" sz="3600" b="1" baseline="30000"/>
              <a:t>ST</a:t>
            </a:r>
            <a:r>
              <a:rPr lang="en-US" sz="3600" b="1"/>
              <a:t> S</a:t>
            </a:r>
            <a:r>
              <a:rPr lang="en-US" b="1"/>
              <a:t>TEP</a:t>
            </a:r>
            <a:r>
              <a:rPr lang="en-US" sz="3600" b="1"/>
              <a:t>: </a:t>
            </a:r>
          </a:p>
          <a:p>
            <a:pPr eaLnBrk="1" hangingPunct="1">
              <a:buFont typeface="Wingdings" pitchFamily="2" charset="2"/>
              <a:buNone/>
              <a:defRPr/>
            </a:pPr>
            <a:r>
              <a:rPr lang="en-US" sz="3600" b="1"/>
              <a:t>	M</a:t>
            </a:r>
            <a:r>
              <a:rPr lang="en-US" sz="2800" b="1"/>
              <a:t>ONITOR </a:t>
            </a:r>
            <a:r>
              <a:rPr lang="en-US" sz="3600" b="1"/>
              <a:t>Y</a:t>
            </a:r>
            <a:r>
              <a:rPr lang="en-US" sz="2800" b="1"/>
              <a:t>OUR </a:t>
            </a:r>
            <a:r>
              <a:rPr lang="en-US" sz="3600" b="1"/>
              <a:t>C</a:t>
            </a:r>
            <a:r>
              <a:rPr lang="en-US" sz="2800" b="1"/>
              <a:t>OUNTER-TRANSFERENCE</a:t>
            </a:r>
          </a:p>
        </p:txBody>
      </p:sp>
      <p:pic>
        <p:nvPicPr>
          <p:cNvPr id="142340" name="Picture 6" descr="10040064"/>
          <p:cNvPicPr>
            <a:picLocks noGrp="1" noChangeAspect="1" noChangeArrowheads="1"/>
          </p:cNvPicPr>
          <p:nvPr>
            <p:ph sz="half" idx="2"/>
          </p:nvPr>
        </p:nvPicPr>
        <p:blipFill>
          <a:blip r:embed="rId2"/>
          <a:srcRect/>
          <a:stretch>
            <a:fillRect/>
          </a:stretch>
        </p:blipFill>
        <p:spPr>
          <a:xfrm>
            <a:off x="5010150" y="1524000"/>
            <a:ext cx="3524250" cy="48006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4"/>
          <p:cNvSpPr>
            <a:spLocks noGrp="1"/>
          </p:cNvSpPr>
          <p:nvPr>
            <p:ph type="sldNum" sz="quarter" idx="11"/>
          </p:nvPr>
        </p:nvSpPr>
        <p:spPr>
          <a:noFill/>
        </p:spPr>
        <p:txBody>
          <a:bodyPr/>
          <a:lstStyle/>
          <a:p>
            <a:fld id="{91D29E30-4479-4302-B46A-2B8D6ED12EDC}" type="slidenum">
              <a:rPr lang="en-US" smtClean="0">
                <a:cs typeface="Arial" charset="0"/>
              </a:rPr>
              <a:pPr/>
              <a:t>46</a:t>
            </a:fld>
            <a:endParaRPr lang="en-US" smtClean="0">
              <a:cs typeface="Arial" charset="0"/>
            </a:endParaRPr>
          </a:p>
        </p:txBody>
      </p:sp>
      <p:sp>
        <p:nvSpPr>
          <p:cNvPr id="253954" name="Rectangle 2"/>
          <p:cNvSpPr>
            <a:spLocks noGrp="1" noRot="1" noChangeArrowheads="1"/>
          </p:cNvSpPr>
          <p:nvPr>
            <p:ph type="title"/>
          </p:nvPr>
        </p:nvSpPr>
        <p:spPr/>
        <p:txBody>
          <a:bodyPr/>
          <a:lstStyle/>
          <a:p>
            <a:pPr eaLnBrk="1" hangingPunct="1">
              <a:defRPr/>
            </a:pPr>
            <a:r>
              <a:rPr lang="en-US">
                <a:solidFill>
                  <a:schemeClr val="hlink"/>
                </a:solidFill>
              </a:rPr>
              <a:t>Clinical Interview of Patient</a:t>
            </a:r>
          </a:p>
        </p:txBody>
      </p:sp>
      <p:sp>
        <p:nvSpPr>
          <p:cNvPr id="253955" name="Rectangle 3"/>
          <p:cNvSpPr>
            <a:spLocks noGrp="1" noChangeArrowheads="1"/>
          </p:cNvSpPr>
          <p:nvPr>
            <p:ph type="body" idx="1"/>
          </p:nvPr>
        </p:nvSpPr>
        <p:spPr/>
        <p:txBody>
          <a:bodyPr/>
          <a:lstStyle/>
          <a:p>
            <a:pPr eaLnBrk="1" hangingPunct="1">
              <a:buFont typeface="Wingdings" pitchFamily="2" charset="2"/>
              <a:buNone/>
              <a:defRPr/>
            </a:pPr>
            <a:endParaRPr lang="en-US"/>
          </a:p>
        </p:txBody>
      </p:sp>
      <p:pic>
        <p:nvPicPr>
          <p:cNvPr id="143364" name="Picture 5" descr="5-PastMedicalHistory"/>
          <p:cNvPicPr>
            <a:picLocks noChangeAspect="1" noChangeArrowheads="1"/>
          </p:cNvPicPr>
          <p:nvPr/>
        </p:nvPicPr>
        <p:blipFill>
          <a:blip r:embed="rId3"/>
          <a:srcRect/>
          <a:stretch>
            <a:fillRect/>
          </a:stretch>
        </p:blipFill>
        <p:spPr bwMode="auto">
          <a:xfrm>
            <a:off x="762000" y="1447800"/>
            <a:ext cx="7696200" cy="524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4"/>
          <p:cNvSpPr>
            <a:spLocks noGrp="1"/>
          </p:cNvSpPr>
          <p:nvPr>
            <p:ph type="sldNum" sz="quarter" idx="11"/>
          </p:nvPr>
        </p:nvSpPr>
        <p:spPr>
          <a:noFill/>
        </p:spPr>
        <p:txBody>
          <a:bodyPr/>
          <a:lstStyle/>
          <a:p>
            <a:fld id="{D185D574-A9D5-44BF-A492-1B6784724CB1}" type="slidenum">
              <a:rPr lang="en-US" smtClean="0">
                <a:cs typeface="Arial" charset="0"/>
              </a:rPr>
              <a:pPr/>
              <a:t>47</a:t>
            </a:fld>
            <a:endParaRPr lang="en-US" smtClean="0">
              <a:cs typeface="Arial" charset="0"/>
            </a:endParaRPr>
          </a:p>
        </p:txBody>
      </p:sp>
      <p:sp>
        <p:nvSpPr>
          <p:cNvPr id="246786" name="Rectangle 2"/>
          <p:cNvSpPr>
            <a:spLocks noGrp="1" noRot="1" noChangeArrowheads="1"/>
          </p:cNvSpPr>
          <p:nvPr>
            <p:ph type="title"/>
          </p:nvPr>
        </p:nvSpPr>
        <p:spPr/>
        <p:txBody>
          <a:bodyPr/>
          <a:lstStyle/>
          <a:p>
            <a:pPr eaLnBrk="1" hangingPunct="1">
              <a:defRPr/>
            </a:pPr>
            <a:r>
              <a:rPr lang="en-US" sz="4000">
                <a:solidFill>
                  <a:schemeClr val="hlink"/>
                </a:solidFill>
              </a:rPr>
              <a:t>Clinical Interview of Patient with EtOH Use Disorder</a:t>
            </a:r>
            <a:endParaRPr lang="en-US" sz="3200">
              <a:solidFill>
                <a:schemeClr val="hlink"/>
              </a:solidFill>
            </a:endParaRPr>
          </a:p>
        </p:txBody>
      </p:sp>
      <p:pic>
        <p:nvPicPr>
          <p:cNvPr id="145411" name="Picture 9" descr="Poker1882EganSaloonBurnsOR-500"/>
          <p:cNvPicPr>
            <a:picLocks noChangeAspect="1" noChangeArrowheads="1"/>
          </p:cNvPicPr>
          <p:nvPr/>
        </p:nvPicPr>
        <p:blipFill>
          <a:blip r:embed="rId3"/>
          <a:srcRect/>
          <a:stretch>
            <a:fillRect/>
          </a:stretch>
        </p:blipFill>
        <p:spPr bwMode="auto">
          <a:xfrm>
            <a:off x="685800" y="1600200"/>
            <a:ext cx="7772400" cy="4756150"/>
          </a:xfrm>
          <a:prstGeom prst="rect">
            <a:avLst/>
          </a:prstGeom>
          <a:noFill/>
          <a:ln w="9525">
            <a:noFill/>
            <a:miter lim="800000"/>
            <a:headEnd/>
            <a:tailEnd/>
          </a:ln>
        </p:spPr>
      </p:pic>
      <p:sp>
        <p:nvSpPr>
          <p:cNvPr id="246796" name="Rectangle 12"/>
          <p:cNvSpPr>
            <a:spLocks noGrp="1" noChangeArrowheads="1"/>
          </p:cNvSpPr>
          <p:nvPr>
            <p:ph type="body" idx="1"/>
          </p:nvPr>
        </p:nvSpPr>
        <p:spPr/>
        <p:txBody>
          <a:bodyPr/>
          <a:lstStyle/>
          <a:p>
            <a:pPr eaLnBrk="1" hangingPunct="1">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4"/>
          <p:cNvSpPr>
            <a:spLocks noGrp="1"/>
          </p:cNvSpPr>
          <p:nvPr>
            <p:ph type="sldNum" sz="quarter" idx="11"/>
          </p:nvPr>
        </p:nvSpPr>
        <p:spPr>
          <a:noFill/>
        </p:spPr>
        <p:txBody>
          <a:bodyPr/>
          <a:lstStyle/>
          <a:p>
            <a:fld id="{9C88BA01-2034-4B5A-B6EC-BB20B0A26E99}" type="slidenum">
              <a:rPr lang="en-US" smtClean="0">
                <a:cs typeface="Arial" charset="0"/>
              </a:rPr>
              <a:pPr/>
              <a:t>48</a:t>
            </a:fld>
            <a:endParaRPr lang="en-US" smtClean="0">
              <a:cs typeface="Arial" charset="0"/>
            </a:endParaRPr>
          </a:p>
        </p:txBody>
      </p:sp>
      <p:sp>
        <p:nvSpPr>
          <p:cNvPr id="147458" name="Footer Placeholder 5"/>
          <p:cNvSpPr>
            <a:spLocks noGrp="1"/>
          </p:cNvSpPr>
          <p:nvPr>
            <p:ph type="ftr" sz="quarter" idx="12"/>
          </p:nvPr>
        </p:nvSpPr>
        <p:spPr>
          <a:noFill/>
        </p:spPr>
        <p:txBody>
          <a:bodyPr/>
          <a:lstStyle/>
          <a:p>
            <a:r>
              <a:rPr lang="en-US" smtClean="0">
                <a:cs typeface="Arial" charset="0"/>
              </a:rPr>
              <a:t>Shawn Shea, Psychiatric Interviewing: the Art of Understanding, 1998</a:t>
            </a:r>
          </a:p>
        </p:txBody>
      </p:sp>
      <p:sp>
        <p:nvSpPr>
          <p:cNvPr id="130050" name="Rectangle 2"/>
          <p:cNvSpPr>
            <a:spLocks noGrp="1" noRot="1" noChangeArrowheads="1"/>
          </p:cNvSpPr>
          <p:nvPr>
            <p:ph type="title"/>
          </p:nvPr>
        </p:nvSpPr>
        <p:spPr/>
        <p:txBody>
          <a:bodyPr/>
          <a:lstStyle/>
          <a:p>
            <a:pPr eaLnBrk="1" hangingPunct="1">
              <a:defRPr/>
            </a:pPr>
            <a:r>
              <a:rPr lang="en-US">
                <a:solidFill>
                  <a:schemeClr val="hlink"/>
                </a:solidFill>
              </a:rPr>
              <a:t>Clinical Interview </a:t>
            </a:r>
            <a:br>
              <a:rPr lang="en-US">
                <a:solidFill>
                  <a:schemeClr val="hlink"/>
                </a:solidFill>
              </a:rPr>
            </a:br>
            <a:r>
              <a:rPr lang="en-US" sz="4000">
                <a:solidFill>
                  <a:schemeClr val="hlink"/>
                </a:solidFill>
              </a:rPr>
              <a:t>Techniques</a:t>
            </a:r>
          </a:p>
        </p:txBody>
      </p:sp>
      <p:sp>
        <p:nvSpPr>
          <p:cNvPr id="130051" name="Rectangle 3"/>
          <p:cNvSpPr>
            <a:spLocks noGrp="1" noChangeArrowheads="1"/>
          </p:cNvSpPr>
          <p:nvPr>
            <p:ph type="body" idx="1"/>
          </p:nvPr>
        </p:nvSpPr>
        <p:spPr>
          <a:xfrm>
            <a:off x="1447800" y="1828800"/>
            <a:ext cx="7239000" cy="4267200"/>
          </a:xfrm>
        </p:spPr>
        <p:txBody>
          <a:bodyPr/>
          <a:lstStyle/>
          <a:p>
            <a:pPr eaLnBrk="1" hangingPunct="1">
              <a:lnSpc>
                <a:spcPct val="90000"/>
              </a:lnSpc>
              <a:defRPr/>
            </a:pPr>
            <a:r>
              <a:rPr lang="en-US" sz="2800" b="1"/>
              <a:t>Develop rapport &amp; be supportive</a:t>
            </a:r>
          </a:p>
          <a:p>
            <a:pPr eaLnBrk="1" hangingPunct="1">
              <a:lnSpc>
                <a:spcPct val="90000"/>
              </a:lnSpc>
              <a:defRPr/>
            </a:pPr>
            <a:r>
              <a:rPr lang="en-US" sz="2800" b="1"/>
              <a:t>Withhold judgment</a:t>
            </a:r>
          </a:p>
          <a:p>
            <a:pPr eaLnBrk="1" hangingPunct="1">
              <a:lnSpc>
                <a:spcPct val="90000"/>
              </a:lnSpc>
              <a:defRPr/>
            </a:pPr>
            <a:r>
              <a:rPr lang="en-US" sz="2800" b="1"/>
              <a:t>Be direct &amp; firm</a:t>
            </a:r>
          </a:p>
          <a:p>
            <a:pPr eaLnBrk="1" hangingPunct="1">
              <a:lnSpc>
                <a:spcPct val="90000"/>
              </a:lnSpc>
              <a:defRPr/>
            </a:pPr>
            <a:r>
              <a:rPr lang="en-US" sz="2800" b="1"/>
              <a:t>Proceed from the gentle assumption</a:t>
            </a:r>
          </a:p>
          <a:p>
            <a:pPr eaLnBrk="1" hangingPunct="1">
              <a:lnSpc>
                <a:spcPct val="90000"/>
              </a:lnSpc>
              <a:defRPr/>
            </a:pPr>
            <a:r>
              <a:rPr lang="en-US" sz="2800" b="1"/>
              <a:t>Destigmatize possible pathologies</a:t>
            </a:r>
          </a:p>
          <a:p>
            <a:pPr eaLnBrk="1" hangingPunct="1">
              <a:lnSpc>
                <a:spcPct val="90000"/>
              </a:lnSpc>
              <a:defRPr/>
            </a:pPr>
            <a:r>
              <a:rPr lang="en-US" sz="2800" b="1"/>
              <a:t>Overestimate quantities</a:t>
            </a:r>
          </a:p>
          <a:p>
            <a:pPr eaLnBrk="1" hangingPunct="1">
              <a:lnSpc>
                <a:spcPct val="90000"/>
              </a:lnSpc>
              <a:defRPr/>
            </a:pPr>
            <a:r>
              <a:rPr lang="en-US" sz="2800" b="1"/>
              <a:t>Progress from general to specific</a:t>
            </a:r>
          </a:p>
          <a:p>
            <a:pPr lvl="1" eaLnBrk="1" hangingPunct="1">
              <a:lnSpc>
                <a:spcPct val="90000"/>
              </a:lnSpc>
              <a:defRPr/>
            </a:pPr>
            <a:r>
              <a:rPr lang="en-US" sz="2400" b="1"/>
              <a:t>Open </a:t>
            </a:r>
            <a:r>
              <a:rPr lang="en-US" sz="2400" b="1">
                <a:sym typeface="Wingdings" pitchFamily="2" charset="2"/>
              </a:rPr>
              <a:t> Closed Questions</a:t>
            </a:r>
            <a:endParaRPr lang="en-US" sz="2400" b="1"/>
          </a:p>
          <a:p>
            <a:pPr eaLnBrk="1" hangingPunct="1">
              <a:lnSpc>
                <a:spcPct val="90000"/>
              </a:lnSpc>
              <a:defRPr/>
            </a:pPr>
            <a:r>
              <a:rPr lang="en-US" sz="2800" b="1"/>
              <a:t>Resort to denial of the specific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4"/>
          <p:cNvSpPr>
            <a:spLocks noGrp="1"/>
          </p:cNvSpPr>
          <p:nvPr>
            <p:ph type="sldNum" sz="quarter" idx="11"/>
          </p:nvPr>
        </p:nvSpPr>
        <p:spPr>
          <a:noFill/>
        </p:spPr>
        <p:txBody>
          <a:bodyPr/>
          <a:lstStyle/>
          <a:p>
            <a:fld id="{D413451B-A53C-4BB8-A4B7-024209923970}" type="slidenum">
              <a:rPr lang="en-US" smtClean="0">
                <a:cs typeface="Arial" charset="0"/>
              </a:rPr>
              <a:pPr/>
              <a:t>49</a:t>
            </a:fld>
            <a:endParaRPr lang="en-US" smtClean="0">
              <a:cs typeface="Arial" charset="0"/>
            </a:endParaRPr>
          </a:p>
        </p:txBody>
      </p:sp>
      <p:sp>
        <p:nvSpPr>
          <p:cNvPr id="251906" name="Rectangle 2"/>
          <p:cNvSpPr>
            <a:spLocks noGrp="1" noRot="1" noChangeArrowheads="1"/>
          </p:cNvSpPr>
          <p:nvPr>
            <p:ph type="title"/>
          </p:nvPr>
        </p:nvSpPr>
        <p:spPr/>
        <p:txBody>
          <a:bodyPr/>
          <a:lstStyle/>
          <a:p>
            <a:pPr eaLnBrk="1" hangingPunct="1">
              <a:defRPr/>
            </a:pPr>
            <a:endParaRPr lang="en-US"/>
          </a:p>
        </p:txBody>
      </p:sp>
      <p:sp>
        <p:nvSpPr>
          <p:cNvPr id="251907" name="Rectangle 3"/>
          <p:cNvSpPr>
            <a:spLocks noGrp="1" noChangeArrowheads="1"/>
          </p:cNvSpPr>
          <p:nvPr>
            <p:ph type="body" idx="1"/>
          </p:nvPr>
        </p:nvSpPr>
        <p:spPr/>
        <p:txBody>
          <a:bodyPr/>
          <a:lstStyle/>
          <a:p>
            <a:pPr eaLnBrk="1" hangingPunct="1">
              <a:defRPr/>
            </a:pPr>
            <a:endParaRPr lang="en-US"/>
          </a:p>
        </p:txBody>
      </p:sp>
      <p:pic>
        <p:nvPicPr>
          <p:cNvPr id="149508" name="Picture 4" descr="POKER-PLAYER"/>
          <p:cNvPicPr>
            <a:picLocks noChangeAspect="1" noChangeArrowheads="1"/>
          </p:cNvPicPr>
          <p:nvPr/>
        </p:nvPicPr>
        <p:blipFill>
          <a:blip r:embed="rId3"/>
          <a:srcRect/>
          <a:stretch>
            <a:fillRect/>
          </a:stretch>
        </p:blipFill>
        <p:spPr bwMode="auto">
          <a:xfrm>
            <a:off x="457200" y="301625"/>
            <a:ext cx="8229600" cy="625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11"/>
          </p:nvPr>
        </p:nvSpPr>
        <p:spPr>
          <a:noFill/>
        </p:spPr>
        <p:txBody>
          <a:bodyPr/>
          <a:lstStyle/>
          <a:p>
            <a:fld id="{8BB8C251-3FC6-4581-8E7A-09379F2CC3E0}" type="slidenum">
              <a:rPr lang="en-US" smtClean="0">
                <a:cs typeface="Arial" charset="0"/>
              </a:rPr>
              <a:pPr/>
              <a:t>5</a:t>
            </a:fld>
            <a:endParaRPr lang="en-US" smtClean="0">
              <a:cs typeface="Arial" charset="0"/>
            </a:endParaRPr>
          </a:p>
        </p:txBody>
      </p:sp>
      <p:sp>
        <p:nvSpPr>
          <p:cNvPr id="98306" name="Rectangle 2"/>
          <p:cNvSpPr>
            <a:spLocks noGrp="1" noRot="1" noChangeArrowheads="1"/>
          </p:cNvSpPr>
          <p:nvPr>
            <p:ph type="title"/>
          </p:nvPr>
        </p:nvSpPr>
        <p:spPr/>
        <p:txBody>
          <a:bodyPr/>
          <a:lstStyle/>
          <a:p>
            <a:pPr eaLnBrk="1" hangingPunct="1">
              <a:defRPr/>
            </a:pPr>
            <a:endParaRPr lang="en-US"/>
          </a:p>
        </p:txBody>
      </p:sp>
      <p:sp>
        <p:nvSpPr>
          <p:cNvPr id="98307" name="Rectangle 3"/>
          <p:cNvSpPr>
            <a:spLocks noGrp="1" noChangeArrowheads="1"/>
          </p:cNvSpPr>
          <p:nvPr>
            <p:ph type="body" idx="1"/>
          </p:nvPr>
        </p:nvSpPr>
        <p:spPr/>
        <p:txBody>
          <a:bodyPr/>
          <a:lstStyle/>
          <a:p>
            <a:pPr eaLnBrk="1" hangingPunct="1">
              <a:defRPr/>
            </a:pPr>
            <a:endParaRPr lang="en-US"/>
          </a:p>
        </p:txBody>
      </p:sp>
      <p:pic>
        <p:nvPicPr>
          <p:cNvPr id="25604" name="Picture 5" descr="med_oahu"/>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4"/>
          <p:cNvSpPr>
            <a:spLocks noGrp="1"/>
          </p:cNvSpPr>
          <p:nvPr>
            <p:ph type="sldNum" sz="quarter" idx="11"/>
          </p:nvPr>
        </p:nvSpPr>
        <p:spPr>
          <a:noFill/>
        </p:spPr>
        <p:txBody>
          <a:bodyPr/>
          <a:lstStyle/>
          <a:p>
            <a:fld id="{A65A3135-3B8F-4B26-8823-EBBF62B469E0}" type="slidenum">
              <a:rPr lang="en-US" smtClean="0">
                <a:cs typeface="Arial" charset="0"/>
              </a:rPr>
              <a:pPr/>
              <a:t>50</a:t>
            </a:fld>
            <a:endParaRPr lang="en-US" smtClean="0">
              <a:cs typeface="Arial" charset="0"/>
            </a:endParaRPr>
          </a:p>
        </p:txBody>
      </p:sp>
      <p:sp>
        <p:nvSpPr>
          <p:cNvPr id="122882" name="Rectangle 2"/>
          <p:cNvSpPr>
            <a:spLocks noGrp="1" noRot="1" noChangeArrowheads="1"/>
          </p:cNvSpPr>
          <p:nvPr>
            <p:ph type="title"/>
          </p:nvPr>
        </p:nvSpPr>
        <p:spPr/>
        <p:txBody>
          <a:bodyPr/>
          <a:lstStyle/>
          <a:p>
            <a:pPr eaLnBrk="1" hangingPunct="1">
              <a:defRPr/>
            </a:pPr>
            <a:r>
              <a:rPr lang="en-US">
                <a:solidFill>
                  <a:schemeClr val="hlink"/>
                </a:solidFill>
              </a:rPr>
              <a:t>Mental Status Examination</a:t>
            </a:r>
          </a:p>
        </p:txBody>
      </p:sp>
      <p:sp>
        <p:nvSpPr>
          <p:cNvPr id="122883" name="Rectangle 3"/>
          <p:cNvSpPr>
            <a:spLocks noGrp="1" noChangeArrowheads="1"/>
          </p:cNvSpPr>
          <p:nvPr>
            <p:ph type="body" idx="1"/>
          </p:nvPr>
        </p:nvSpPr>
        <p:spPr>
          <a:xfrm>
            <a:off x="1600200" y="1600200"/>
            <a:ext cx="7086600" cy="4144963"/>
          </a:xfrm>
        </p:spPr>
        <p:txBody>
          <a:bodyPr/>
          <a:lstStyle/>
          <a:p>
            <a:pPr eaLnBrk="1" hangingPunct="1">
              <a:defRPr/>
            </a:pPr>
            <a:r>
              <a:rPr lang="en-US" b="1"/>
              <a:t>Cognitive impairment?</a:t>
            </a:r>
          </a:p>
          <a:p>
            <a:pPr eaLnBrk="1" hangingPunct="1">
              <a:defRPr/>
            </a:pPr>
            <a:r>
              <a:rPr lang="en-US" b="1"/>
              <a:t>Hallucinations?</a:t>
            </a:r>
          </a:p>
          <a:p>
            <a:pPr eaLnBrk="1" hangingPunct="1">
              <a:defRPr/>
            </a:pPr>
            <a:r>
              <a:rPr lang="en-US" b="1"/>
              <a:t>Impulsivity?</a:t>
            </a:r>
          </a:p>
          <a:p>
            <a:pPr eaLnBrk="1" hangingPunct="1">
              <a:defRPr/>
            </a:pPr>
            <a:r>
              <a:rPr lang="en-US" b="1"/>
              <a:t>Suicide/homicide risk?</a:t>
            </a:r>
          </a:p>
          <a:p>
            <a:pPr eaLnBrk="1" hangingPunct="1">
              <a:defRPr/>
            </a:pPr>
            <a:r>
              <a:rPr lang="en-US" b="1"/>
              <a:t>Insight</a:t>
            </a:r>
            <a:endParaRPr lang="en-US" sz="2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4"/>
          <p:cNvSpPr>
            <a:spLocks noGrp="1"/>
          </p:cNvSpPr>
          <p:nvPr>
            <p:ph type="sldNum" sz="quarter" idx="11"/>
          </p:nvPr>
        </p:nvSpPr>
        <p:spPr>
          <a:noFill/>
        </p:spPr>
        <p:txBody>
          <a:bodyPr/>
          <a:lstStyle/>
          <a:p>
            <a:fld id="{466EAF38-97D0-48C7-85C1-C47E10ACDBDA}" type="slidenum">
              <a:rPr lang="en-US" smtClean="0">
                <a:cs typeface="Arial" charset="0"/>
              </a:rPr>
              <a:pPr/>
              <a:t>51</a:t>
            </a:fld>
            <a:endParaRPr lang="en-US" smtClean="0">
              <a:cs typeface="Arial" charset="0"/>
            </a:endParaRPr>
          </a:p>
        </p:txBody>
      </p:sp>
      <p:sp>
        <p:nvSpPr>
          <p:cNvPr id="125954" name="Rectangle 2"/>
          <p:cNvSpPr>
            <a:spLocks noGrp="1" noRot="1" noChangeArrowheads="1"/>
          </p:cNvSpPr>
          <p:nvPr>
            <p:ph type="title"/>
          </p:nvPr>
        </p:nvSpPr>
        <p:spPr/>
        <p:txBody>
          <a:bodyPr/>
          <a:lstStyle/>
          <a:p>
            <a:pPr eaLnBrk="1" hangingPunct="1">
              <a:defRPr/>
            </a:pPr>
            <a:r>
              <a:rPr lang="en-US">
                <a:solidFill>
                  <a:schemeClr val="hlink"/>
                </a:solidFill>
              </a:rPr>
              <a:t>Physical Examination</a:t>
            </a:r>
          </a:p>
        </p:txBody>
      </p:sp>
      <p:pic>
        <p:nvPicPr>
          <p:cNvPr id="152579" name="Picture 4" descr="untitled"/>
          <p:cNvPicPr>
            <a:picLocks noGrp="1" noChangeAspect="1" noChangeArrowheads="1"/>
          </p:cNvPicPr>
          <p:nvPr>
            <p:ph type="body" idx="1"/>
          </p:nvPr>
        </p:nvPicPr>
        <p:blipFill>
          <a:blip r:embed="rId2"/>
          <a:srcRect/>
          <a:stretch>
            <a:fillRect/>
          </a:stretch>
        </p:blipFill>
        <p:spPr>
          <a:xfrm>
            <a:off x="609600" y="1271588"/>
            <a:ext cx="7848600" cy="52324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4"/>
          <p:cNvSpPr>
            <a:spLocks noGrp="1"/>
          </p:cNvSpPr>
          <p:nvPr>
            <p:ph type="sldNum" sz="quarter" idx="11"/>
          </p:nvPr>
        </p:nvSpPr>
        <p:spPr>
          <a:noFill/>
        </p:spPr>
        <p:txBody>
          <a:bodyPr/>
          <a:lstStyle/>
          <a:p>
            <a:fld id="{3C26C4D1-6644-426A-B84D-63A838B686A0}" type="slidenum">
              <a:rPr lang="en-US" smtClean="0">
                <a:cs typeface="Arial" charset="0"/>
              </a:rPr>
              <a:pPr/>
              <a:t>52</a:t>
            </a:fld>
            <a:endParaRPr lang="en-US" smtClean="0">
              <a:cs typeface="Arial" charset="0"/>
            </a:endParaRPr>
          </a:p>
        </p:txBody>
      </p:sp>
      <p:sp>
        <p:nvSpPr>
          <p:cNvPr id="60418" name="Rectangle 2"/>
          <p:cNvSpPr>
            <a:spLocks noGrp="1" noRot="1" noChangeArrowheads="1"/>
          </p:cNvSpPr>
          <p:nvPr>
            <p:ph type="title"/>
          </p:nvPr>
        </p:nvSpPr>
        <p:spPr/>
        <p:txBody>
          <a:bodyPr/>
          <a:lstStyle/>
          <a:p>
            <a:pPr eaLnBrk="1" hangingPunct="1">
              <a:defRPr/>
            </a:pPr>
            <a:r>
              <a:rPr lang="en-US">
                <a:solidFill>
                  <a:schemeClr val="hlink"/>
                </a:solidFill>
              </a:rPr>
              <a:t>Physical Examination</a:t>
            </a:r>
          </a:p>
        </p:txBody>
      </p:sp>
      <p:sp>
        <p:nvSpPr>
          <p:cNvPr id="60420" name="Rectangle 4"/>
          <p:cNvSpPr>
            <a:spLocks noGrp="1" noChangeArrowheads="1"/>
          </p:cNvSpPr>
          <p:nvPr>
            <p:ph type="body" idx="1"/>
          </p:nvPr>
        </p:nvSpPr>
        <p:spPr>
          <a:xfrm>
            <a:off x="457200" y="1600200"/>
            <a:ext cx="4191000" cy="4525963"/>
          </a:xfrm>
        </p:spPr>
        <p:txBody>
          <a:bodyPr/>
          <a:lstStyle/>
          <a:p>
            <a:pPr eaLnBrk="1" hangingPunct="1">
              <a:defRPr/>
            </a:pPr>
            <a:r>
              <a:rPr lang="en-US" b="1"/>
              <a:t>Vital Signs</a:t>
            </a:r>
          </a:p>
          <a:p>
            <a:pPr eaLnBrk="1" hangingPunct="1">
              <a:defRPr/>
            </a:pPr>
            <a:r>
              <a:rPr lang="en-US" b="1"/>
              <a:t>Evidence of trauma</a:t>
            </a:r>
          </a:p>
          <a:p>
            <a:pPr eaLnBrk="1" hangingPunct="1">
              <a:defRPr/>
            </a:pPr>
            <a:r>
              <a:rPr lang="en-US" b="1"/>
              <a:t>Neurological exam</a:t>
            </a:r>
          </a:p>
          <a:p>
            <a:pPr eaLnBrk="1" hangingPunct="1">
              <a:defRPr/>
            </a:pPr>
            <a:r>
              <a:rPr lang="en-US" b="1"/>
              <a:t>Stigmata of liver disease</a:t>
            </a:r>
          </a:p>
          <a:p>
            <a:pPr eaLnBrk="1" hangingPunct="1">
              <a:defRPr/>
            </a:pPr>
            <a:r>
              <a:rPr lang="en-US" sz="2400" b="1"/>
              <a:t>Abnormal findings provide window of opportunity for intervention</a:t>
            </a:r>
            <a:endParaRPr lang="en-US" sz="2400"/>
          </a:p>
        </p:txBody>
      </p:sp>
      <p:pic>
        <p:nvPicPr>
          <p:cNvPr id="153604" name="Picture 6" descr="body_alcohol"/>
          <p:cNvPicPr>
            <a:picLocks noChangeAspect="1" noChangeArrowheads="1"/>
          </p:cNvPicPr>
          <p:nvPr/>
        </p:nvPicPr>
        <p:blipFill>
          <a:blip r:embed="rId2"/>
          <a:srcRect/>
          <a:stretch>
            <a:fillRect/>
          </a:stretch>
        </p:blipFill>
        <p:spPr bwMode="auto">
          <a:xfrm>
            <a:off x="4706938" y="1371600"/>
            <a:ext cx="390366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4"/>
          <p:cNvSpPr>
            <a:spLocks noGrp="1"/>
          </p:cNvSpPr>
          <p:nvPr>
            <p:ph type="sldNum" sz="quarter" idx="11"/>
          </p:nvPr>
        </p:nvSpPr>
        <p:spPr>
          <a:noFill/>
        </p:spPr>
        <p:txBody>
          <a:bodyPr/>
          <a:lstStyle/>
          <a:p>
            <a:fld id="{381E045B-5781-4EE0-B5A9-8CFAD3AF93E8}" type="slidenum">
              <a:rPr lang="en-US" smtClean="0">
                <a:cs typeface="Arial" charset="0"/>
              </a:rPr>
              <a:pPr/>
              <a:t>53</a:t>
            </a:fld>
            <a:endParaRPr lang="en-US" smtClean="0">
              <a:cs typeface="Arial" charset="0"/>
            </a:endParaRPr>
          </a:p>
        </p:txBody>
      </p:sp>
      <p:sp>
        <p:nvSpPr>
          <p:cNvPr id="134146" name="Rectangle 2"/>
          <p:cNvSpPr>
            <a:spLocks noGrp="1" noRot="1" noChangeArrowheads="1"/>
          </p:cNvSpPr>
          <p:nvPr>
            <p:ph type="title"/>
          </p:nvPr>
        </p:nvSpPr>
        <p:spPr/>
        <p:txBody>
          <a:bodyPr/>
          <a:lstStyle/>
          <a:p>
            <a:pPr eaLnBrk="1" hangingPunct="1">
              <a:defRPr/>
            </a:pPr>
            <a:r>
              <a:rPr lang="en-US">
                <a:solidFill>
                  <a:schemeClr val="hlink"/>
                </a:solidFill>
              </a:rPr>
              <a:t>Laboratory Studies</a:t>
            </a:r>
          </a:p>
        </p:txBody>
      </p:sp>
      <p:sp>
        <p:nvSpPr>
          <p:cNvPr id="134147" name="Rectangle 3"/>
          <p:cNvSpPr>
            <a:spLocks noGrp="1" noChangeArrowheads="1"/>
          </p:cNvSpPr>
          <p:nvPr>
            <p:ph type="body" idx="1"/>
          </p:nvPr>
        </p:nvSpPr>
        <p:spPr>
          <a:xfrm>
            <a:off x="3962400" y="1600200"/>
            <a:ext cx="4724400" cy="4525963"/>
          </a:xfrm>
        </p:spPr>
        <p:txBody>
          <a:bodyPr/>
          <a:lstStyle/>
          <a:p>
            <a:pPr eaLnBrk="1" hangingPunct="1">
              <a:lnSpc>
                <a:spcPct val="80000"/>
              </a:lnSpc>
              <a:defRPr/>
            </a:pPr>
            <a:r>
              <a:rPr lang="en-US" sz="2800" b="1"/>
              <a:t>Blood EtOH level</a:t>
            </a:r>
          </a:p>
          <a:p>
            <a:pPr eaLnBrk="1" hangingPunct="1">
              <a:lnSpc>
                <a:spcPct val="80000"/>
              </a:lnSpc>
              <a:defRPr/>
            </a:pPr>
            <a:r>
              <a:rPr lang="en-US" sz="2800" b="1"/>
              <a:t>Urine Drug Screen</a:t>
            </a:r>
          </a:p>
          <a:p>
            <a:pPr eaLnBrk="1" hangingPunct="1">
              <a:lnSpc>
                <a:spcPct val="80000"/>
              </a:lnSpc>
              <a:defRPr/>
            </a:pPr>
            <a:r>
              <a:rPr lang="en-US" sz="2800" b="1"/>
              <a:t>Urinalysis</a:t>
            </a:r>
          </a:p>
          <a:p>
            <a:pPr eaLnBrk="1" hangingPunct="1">
              <a:lnSpc>
                <a:spcPct val="80000"/>
              </a:lnSpc>
              <a:defRPr/>
            </a:pPr>
            <a:r>
              <a:rPr lang="en-US" sz="2800" b="1"/>
              <a:t>Beta-HCG</a:t>
            </a:r>
          </a:p>
          <a:p>
            <a:pPr eaLnBrk="1" hangingPunct="1">
              <a:lnSpc>
                <a:spcPct val="80000"/>
              </a:lnSpc>
              <a:defRPr/>
            </a:pPr>
            <a:r>
              <a:rPr lang="en-US" sz="2800" b="1"/>
              <a:t>Blood chemistries</a:t>
            </a:r>
          </a:p>
          <a:p>
            <a:pPr eaLnBrk="1" hangingPunct="1">
              <a:lnSpc>
                <a:spcPct val="80000"/>
              </a:lnSpc>
              <a:defRPr/>
            </a:pPr>
            <a:r>
              <a:rPr lang="en-US" sz="2800" b="1"/>
              <a:t>Complete Blood Count</a:t>
            </a:r>
          </a:p>
          <a:p>
            <a:pPr eaLnBrk="1" hangingPunct="1">
              <a:lnSpc>
                <a:spcPct val="80000"/>
              </a:lnSpc>
              <a:defRPr/>
            </a:pPr>
            <a:r>
              <a:rPr lang="en-US" sz="2800" b="1"/>
              <a:t>Liver function tests &amp; GGT</a:t>
            </a:r>
          </a:p>
          <a:p>
            <a:pPr eaLnBrk="1" hangingPunct="1">
              <a:lnSpc>
                <a:spcPct val="80000"/>
              </a:lnSpc>
              <a:defRPr/>
            </a:pPr>
            <a:r>
              <a:rPr lang="en-US" sz="2800" b="1"/>
              <a:t>PT/PTT</a:t>
            </a:r>
          </a:p>
          <a:p>
            <a:pPr eaLnBrk="1" hangingPunct="1">
              <a:lnSpc>
                <a:spcPct val="80000"/>
              </a:lnSpc>
              <a:defRPr/>
            </a:pPr>
            <a:r>
              <a:rPr lang="en-US" sz="2800" b="1"/>
              <a:t>B</a:t>
            </a:r>
            <a:r>
              <a:rPr lang="en-US" sz="2800" b="1" baseline="-12000"/>
              <a:t>12</a:t>
            </a:r>
            <a:r>
              <a:rPr lang="en-US" sz="2800" b="1"/>
              <a:t> &amp; folate assays</a:t>
            </a:r>
          </a:p>
          <a:p>
            <a:pPr eaLnBrk="1" hangingPunct="1">
              <a:lnSpc>
                <a:spcPct val="80000"/>
              </a:lnSpc>
              <a:defRPr/>
            </a:pPr>
            <a:r>
              <a:rPr lang="en-US" sz="2800" b="1"/>
              <a:t>Thyroid function tests</a:t>
            </a:r>
          </a:p>
        </p:txBody>
      </p:sp>
      <p:pic>
        <p:nvPicPr>
          <p:cNvPr id="154628" name="Picture 6" descr="Doctor%20taking%20blood%20sample%201"/>
          <p:cNvPicPr>
            <a:picLocks noChangeAspect="1" noChangeArrowheads="1"/>
          </p:cNvPicPr>
          <p:nvPr/>
        </p:nvPicPr>
        <p:blipFill>
          <a:blip r:embed="rId2"/>
          <a:srcRect/>
          <a:stretch>
            <a:fillRect/>
          </a:stretch>
        </p:blipFill>
        <p:spPr bwMode="auto">
          <a:xfrm>
            <a:off x="685800" y="1524000"/>
            <a:ext cx="291623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4"/>
          <p:cNvSpPr>
            <a:spLocks noGrp="1"/>
          </p:cNvSpPr>
          <p:nvPr>
            <p:ph type="sldNum" sz="quarter" idx="11"/>
          </p:nvPr>
        </p:nvSpPr>
        <p:spPr>
          <a:noFill/>
        </p:spPr>
        <p:txBody>
          <a:bodyPr/>
          <a:lstStyle/>
          <a:p>
            <a:fld id="{D9CF9379-E435-412B-B1B3-37F9FAAB1BCF}" type="slidenum">
              <a:rPr lang="en-US" smtClean="0">
                <a:cs typeface="Arial" charset="0"/>
              </a:rPr>
              <a:pPr/>
              <a:t>54</a:t>
            </a:fld>
            <a:endParaRPr lang="en-US" smtClean="0">
              <a:cs typeface="Arial" charset="0"/>
            </a:endParaRPr>
          </a:p>
        </p:txBody>
      </p:sp>
      <p:sp>
        <p:nvSpPr>
          <p:cNvPr id="178178" name="Rectangle 2"/>
          <p:cNvSpPr>
            <a:spLocks noGrp="1" noRot="1" noChangeArrowheads="1"/>
          </p:cNvSpPr>
          <p:nvPr>
            <p:ph type="title"/>
          </p:nvPr>
        </p:nvSpPr>
        <p:spPr/>
        <p:txBody>
          <a:bodyPr/>
          <a:lstStyle/>
          <a:p>
            <a:pPr eaLnBrk="1" hangingPunct="1">
              <a:defRPr/>
            </a:pPr>
            <a:r>
              <a:rPr lang="en-US">
                <a:solidFill>
                  <a:schemeClr val="hlink"/>
                </a:solidFill>
              </a:rPr>
              <a:t>Biomarkers: GGT</a:t>
            </a:r>
          </a:p>
        </p:txBody>
      </p:sp>
      <p:sp>
        <p:nvSpPr>
          <p:cNvPr id="178179" name="Rectangle 3"/>
          <p:cNvSpPr>
            <a:spLocks noGrp="1" noChangeArrowheads="1"/>
          </p:cNvSpPr>
          <p:nvPr>
            <p:ph type="body" idx="1"/>
          </p:nvPr>
        </p:nvSpPr>
        <p:spPr>
          <a:xfrm>
            <a:off x="914400" y="1600200"/>
            <a:ext cx="7772400" cy="4525963"/>
          </a:xfrm>
        </p:spPr>
        <p:txBody>
          <a:bodyPr/>
          <a:lstStyle/>
          <a:p>
            <a:pPr eaLnBrk="1" hangingPunct="1">
              <a:lnSpc>
                <a:spcPct val="90000"/>
              </a:lnSpc>
              <a:defRPr/>
            </a:pPr>
            <a:r>
              <a:rPr lang="en-US" b="1"/>
              <a:t>Gamma-glutamyltransferase (GGT)</a:t>
            </a:r>
          </a:p>
          <a:p>
            <a:pPr eaLnBrk="1" hangingPunct="1">
              <a:lnSpc>
                <a:spcPct val="90000"/>
              </a:lnSpc>
              <a:defRPr/>
            </a:pPr>
            <a:r>
              <a:rPr lang="en-US" b="1"/>
              <a:t>Chronic drinking of 4+ standard drinks/day x 4-8 weeks significantly raises GGT in many individuals</a:t>
            </a:r>
          </a:p>
          <a:p>
            <a:pPr eaLnBrk="1" hangingPunct="1">
              <a:lnSpc>
                <a:spcPct val="90000"/>
              </a:lnSpc>
              <a:defRPr/>
            </a:pPr>
            <a:r>
              <a:rPr lang="en-US" b="1"/>
              <a:t>False positives –</a:t>
            </a:r>
          </a:p>
          <a:p>
            <a:pPr lvl="1" eaLnBrk="1" hangingPunct="1">
              <a:lnSpc>
                <a:spcPct val="90000"/>
              </a:lnSpc>
              <a:defRPr/>
            </a:pPr>
            <a:r>
              <a:rPr lang="en-US" b="1"/>
              <a:t>non-alcoholic liver disease</a:t>
            </a:r>
          </a:p>
          <a:p>
            <a:pPr lvl="1" eaLnBrk="1" hangingPunct="1">
              <a:lnSpc>
                <a:spcPct val="90000"/>
              </a:lnSpc>
              <a:defRPr/>
            </a:pPr>
            <a:r>
              <a:rPr lang="en-US" b="1"/>
              <a:t>obesity</a:t>
            </a:r>
          </a:p>
          <a:p>
            <a:pPr lvl="1" eaLnBrk="1" hangingPunct="1">
              <a:lnSpc>
                <a:spcPct val="90000"/>
              </a:lnSpc>
              <a:defRPr/>
            </a:pPr>
            <a:r>
              <a:rPr lang="en-US" b="1"/>
              <a:t>medications (anticonvulsants, hormone supplements, histamine blockers)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4"/>
          <p:cNvSpPr>
            <a:spLocks noGrp="1"/>
          </p:cNvSpPr>
          <p:nvPr>
            <p:ph type="sldNum" sz="quarter" idx="11"/>
          </p:nvPr>
        </p:nvSpPr>
        <p:spPr>
          <a:noFill/>
        </p:spPr>
        <p:txBody>
          <a:bodyPr/>
          <a:lstStyle/>
          <a:p>
            <a:fld id="{00C0FC6B-B3FD-4952-B24F-CE50929F5D40}" type="slidenum">
              <a:rPr lang="en-US" smtClean="0">
                <a:cs typeface="Arial" charset="0"/>
              </a:rPr>
              <a:pPr/>
              <a:t>55</a:t>
            </a:fld>
            <a:endParaRPr lang="en-US" smtClean="0">
              <a:cs typeface="Arial" charset="0"/>
            </a:endParaRPr>
          </a:p>
        </p:txBody>
      </p:sp>
      <p:sp>
        <p:nvSpPr>
          <p:cNvPr id="179202" name="Rectangle 2"/>
          <p:cNvSpPr>
            <a:spLocks noGrp="1" noRot="1" noChangeArrowheads="1"/>
          </p:cNvSpPr>
          <p:nvPr>
            <p:ph type="title"/>
          </p:nvPr>
        </p:nvSpPr>
        <p:spPr/>
        <p:txBody>
          <a:bodyPr/>
          <a:lstStyle/>
          <a:p>
            <a:pPr eaLnBrk="1" hangingPunct="1">
              <a:defRPr/>
            </a:pPr>
            <a:r>
              <a:rPr lang="en-US">
                <a:solidFill>
                  <a:schemeClr val="hlink"/>
                </a:solidFill>
              </a:rPr>
              <a:t>Biomarkers: CDT</a:t>
            </a:r>
          </a:p>
        </p:txBody>
      </p:sp>
      <p:sp>
        <p:nvSpPr>
          <p:cNvPr id="179203" name="Rectangle 3"/>
          <p:cNvSpPr>
            <a:spLocks noGrp="1" noChangeArrowheads="1"/>
          </p:cNvSpPr>
          <p:nvPr>
            <p:ph type="body" idx="1"/>
          </p:nvPr>
        </p:nvSpPr>
        <p:spPr>
          <a:xfrm>
            <a:off x="838200" y="1600200"/>
            <a:ext cx="7848600" cy="4525963"/>
          </a:xfrm>
        </p:spPr>
        <p:txBody>
          <a:bodyPr/>
          <a:lstStyle/>
          <a:p>
            <a:pPr eaLnBrk="1" hangingPunct="1">
              <a:defRPr/>
            </a:pPr>
            <a:r>
              <a:rPr lang="en-US" sz="2800" b="1"/>
              <a:t>Carbohydrate-Deficient Transferrin (CDT)</a:t>
            </a:r>
          </a:p>
          <a:p>
            <a:pPr eaLnBrk="1" hangingPunct="1">
              <a:defRPr/>
            </a:pPr>
            <a:r>
              <a:rPr lang="en-US" sz="2800" b="1"/>
              <a:t>Approved as biomarker by FDA in 2001</a:t>
            </a:r>
          </a:p>
          <a:p>
            <a:pPr eaLnBrk="1" hangingPunct="1">
              <a:defRPr/>
            </a:pPr>
            <a:r>
              <a:rPr lang="en-US" sz="2800" b="1"/>
              <a:t>Daily consumption of 60+ g of alcohol (about 5 standard drinks) during the previous 2 weeks increases percentage of CDT</a:t>
            </a:r>
          </a:p>
          <a:p>
            <a:pPr eaLnBrk="1" hangingPunct="1">
              <a:defRPr/>
            </a:pPr>
            <a:r>
              <a:rPr lang="en-US" b="1"/>
              <a:t>Rare false positives –</a:t>
            </a:r>
          </a:p>
          <a:p>
            <a:pPr lvl="1" eaLnBrk="1" hangingPunct="1">
              <a:defRPr/>
            </a:pPr>
            <a:r>
              <a:rPr lang="en-US" b="1"/>
              <a:t>  End stage liver disease</a:t>
            </a:r>
          </a:p>
          <a:p>
            <a:pPr lvl="1" eaLnBrk="1" hangingPunct="1">
              <a:defRPr/>
            </a:pPr>
            <a:r>
              <a:rPr lang="en-US" b="1"/>
              <a:t>  Biliary cirrhosis</a:t>
            </a:r>
          </a:p>
          <a:p>
            <a:pPr lvl="1" eaLnBrk="1" hangingPunct="1">
              <a:defRPr/>
            </a:pPr>
            <a:r>
              <a:rPr lang="en-US" b="1"/>
              <a:t>  Rare genetic transferring variants</a:t>
            </a:r>
          </a:p>
          <a:p>
            <a:pPr eaLnBrk="1" hangingPunct="1">
              <a:defRPr/>
            </a:pPr>
            <a:endParaRPr lang="en-US" sz="2800" b="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4"/>
          <p:cNvSpPr>
            <a:spLocks noGrp="1"/>
          </p:cNvSpPr>
          <p:nvPr>
            <p:ph type="sldNum" sz="quarter" idx="11"/>
          </p:nvPr>
        </p:nvSpPr>
        <p:spPr>
          <a:noFill/>
        </p:spPr>
        <p:txBody>
          <a:bodyPr/>
          <a:lstStyle/>
          <a:p>
            <a:fld id="{40FE9674-1A3B-46BC-B76C-4E819CD0E8C3}" type="slidenum">
              <a:rPr lang="en-US" smtClean="0">
                <a:cs typeface="Arial" charset="0"/>
              </a:rPr>
              <a:pPr/>
              <a:t>56</a:t>
            </a:fld>
            <a:endParaRPr lang="en-US" smtClean="0">
              <a:cs typeface="Arial" charset="0"/>
            </a:endParaRPr>
          </a:p>
        </p:txBody>
      </p:sp>
      <p:sp>
        <p:nvSpPr>
          <p:cNvPr id="182274" name="Rectangle 2"/>
          <p:cNvSpPr>
            <a:spLocks noGrp="1" noRot="1" noChangeArrowheads="1"/>
          </p:cNvSpPr>
          <p:nvPr>
            <p:ph type="title"/>
          </p:nvPr>
        </p:nvSpPr>
        <p:spPr/>
        <p:txBody>
          <a:bodyPr/>
          <a:lstStyle/>
          <a:p>
            <a:pPr eaLnBrk="1" hangingPunct="1">
              <a:defRPr/>
            </a:pPr>
            <a:r>
              <a:rPr lang="en-US">
                <a:solidFill>
                  <a:schemeClr val="hlink"/>
                </a:solidFill>
              </a:rPr>
              <a:t>Biomarkers</a:t>
            </a:r>
          </a:p>
        </p:txBody>
      </p:sp>
      <p:sp>
        <p:nvSpPr>
          <p:cNvPr id="182275" name="Rectangle 3"/>
          <p:cNvSpPr>
            <a:spLocks noGrp="1" noChangeArrowheads="1"/>
          </p:cNvSpPr>
          <p:nvPr>
            <p:ph type="body" idx="1"/>
          </p:nvPr>
        </p:nvSpPr>
        <p:spPr>
          <a:xfrm>
            <a:off x="1143000" y="1600200"/>
            <a:ext cx="7543800" cy="4525963"/>
          </a:xfrm>
        </p:spPr>
        <p:txBody>
          <a:bodyPr/>
          <a:lstStyle/>
          <a:p>
            <a:pPr eaLnBrk="1" hangingPunct="1">
              <a:buFont typeface="Wingdings" pitchFamily="2" charset="2"/>
              <a:buNone/>
              <a:defRPr/>
            </a:pPr>
            <a:r>
              <a:rPr lang="en-US"/>
              <a:t>		</a:t>
            </a:r>
            <a:r>
              <a:rPr lang="en-US" sz="3600"/>
              <a:t>	 </a:t>
            </a:r>
            <a:r>
              <a:rPr lang="en-US" b="1"/>
              <a:t>Sensitivity(%)      Specificity(%)</a:t>
            </a:r>
          </a:p>
          <a:p>
            <a:pPr eaLnBrk="1" hangingPunct="1">
              <a:defRPr/>
            </a:pPr>
            <a:r>
              <a:rPr lang="en-US" b="1"/>
              <a:t>GGT		73			75</a:t>
            </a:r>
          </a:p>
          <a:p>
            <a:pPr eaLnBrk="1" hangingPunct="1">
              <a:defRPr/>
            </a:pPr>
            <a:r>
              <a:rPr lang="en-US" b="1"/>
              <a:t>CDT		69			92</a:t>
            </a:r>
          </a:p>
          <a:p>
            <a:pPr eaLnBrk="1" hangingPunct="1">
              <a:defRPr/>
            </a:pPr>
            <a:r>
              <a:rPr lang="en-US" b="1"/>
              <a:t>MCV		52			85</a:t>
            </a:r>
          </a:p>
          <a:p>
            <a:pPr eaLnBrk="1" hangingPunct="1">
              <a:defRPr/>
            </a:pPr>
            <a:r>
              <a:rPr lang="en-US" b="1"/>
              <a:t>AST		50			82</a:t>
            </a:r>
          </a:p>
          <a:p>
            <a:pPr eaLnBrk="1" hangingPunct="1">
              <a:defRPr/>
            </a:pPr>
            <a:r>
              <a:rPr lang="en-US" b="1"/>
              <a:t>ALT		35			86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4"/>
          <p:cNvSpPr>
            <a:spLocks noGrp="1"/>
          </p:cNvSpPr>
          <p:nvPr>
            <p:ph type="sldNum" sz="quarter" idx="11"/>
          </p:nvPr>
        </p:nvSpPr>
        <p:spPr>
          <a:noFill/>
        </p:spPr>
        <p:txBody>
          <a:bodyPr/>
          <a:lstStyle/>
          <a:p>
            <a:fld id="{E1B769C7-AF96-4976-BCCB-2DC8A31E84A1}" type="slidenum">
              <a:rPr lang="en-US" smtClean="0">
                <a:cs typeface="Arial" charset="0"/>
              </a:rPr>
              <a:pPr/>
              <a:t>57</a:t>
            </a:fld>
            <a:endParaRPr lang="en-US" smtClean="0">
              <a:cs typeface="Arial" charset="0"/>
            </a:endParaRPr>
          </a:p>
        </p:txBody>
      </p:sp>
      <p:sp>
        <p:nvSpPr>
          <p:cNvPr id="183298" name="Rectangle 2"/>
          <p:cNvSpPr>
            <a:spLocks noGrp="1" noRot="1" noChangeArrowheads="1"/>
          </p:cNvSpPr>
          <p:nvPr>
            <p:ph type="title"/>
          </p:nvPr>
        </p:nvSpPr>
        <p:spPr/>
        <p:txBody>
          <a:bodyPr/>
          <a:lstStyle/>
          <a:p>
            <a:pPr eaLnBrk="1" hangingPunct="1">
              <a:defRPr/>
            </a:pPr>
            <a:r>
              <a:rPr lang="en-US">
                <a:solidFill>
                  <a:schemeClr val="hlink"/>
                </a:solidFill>
              </a:rPr>
              <a:t>Biomarkers</a:t>
            </a:r>
          </a:p>
        </p:txBody>
      </p:sp>
      <p:sp>
        <p:nvSpPr>
          <p:cNvPr id="183299" name="Rectangle 3"/>
          <p:cNvSpPr>
            <a:spLocks noGrp="1" noChangeArrowheads="1"/>
          </p:cNvSpPr>
          <p:nvPr>
            <p:ph type="body" idx="1"/>
          </p:nvPr>
        </p:nvSpPr>
        <p:spPr>
          <a:xfrm>
            <a:off x="838200" y="1676400"/>
            <a:ext cx="7848600" cy="4525963"/>
          </a:xfrm>
        </p:spPr>
        <p:txBody>
          <a:bodyPr/>
          <a:lstStyle/>
          <a:p>
            <a:pPr eaLnBrk="1" hangingPunct="1">
              <a:defRPr/>
            </a:pPr>
            <a:r>
              <a:rPr lang="en-US" sz="3600" b="1"/>
              <a:t>30% decrease in GGT &amp;/or CDT indicates abstinence or significant reduction in EtOH consumption</a:t>
            </a:r>
          </a:p>
          <a:p>
            <a:pPr eaLnBrk="1" hangingPunct="1">
              <a:defRPr/>
            </a:pPr>
            <a:r>
              <a:rPr lang="en-US" sz="3600" b="1"/>
              <a:t>30 % increase in GGT or CDT may indicate relapse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4"/>
          <p:cNvSpPr>
            <a:spLocks noGrp="1"/>
          </p:cNvSpPr>
          <p:nvPr>
            <p:ph type="sldNum" sz="quarter" idx="11"/>
          </p:nvPr>
        </p:nvSpPr>
        <p:spPr>
          <a:noFill/>
        </p:spPr>
        <p:txBody>
          <a:bodyPr/>
          <a:lstStyle/>
          <a:p>
            <a:fld id="{1C7C5EC4-848C-42EA-A500-85CD16897C51}" type="slidenum">
              <a:rPr lang="en-US" smtClean="0">
                <a:cs typeface="Arial" charset="0"/>
              </a:rPr>
              <a:pPr/>
              <a:t>58</a:t>
            </a:fld>
            <a:endParaRPr lang="en-US" smtClean="0">
              <a:cs typeface="Arial" charset="0"/>
            </a:endParaRPr>
          </a:p>
        </p:txBody>
      </p:sp>
      <p:sp>
        <p:nvSpPr>
          <p:cNvPr id="153602" name="Rectangle 2"/>
          <p:cNvSpPr>
            <a:spLocks noGrp="1" noRot="1" noChangeArrowheads="1"/>
          </p:cNvSpPr>
          <p:nvPr>
            <p:ph type="title"/>
          </p:nvPr>
        </p:nvSpPr>
        <p:spPr/>
        <p:txBody>
          <a:bodyPr/>
          <a:lstStyle/>
          <a:p>
            <a:pPr eaLnBrk="1" hangingPunct="1">
              <a:defRPr/>
            </a:pPr>
            <a:r>
              <a:rPr lang="en-US">
                <a:solidFill>
                  <a:schemeClr val="hlink"/>
                </a:solidFill>
              </a:rPr>
              <a:t>Phases of Treatment</a:t>
            </a:r>
          </a:p>
        </p:txBody>
      </p:sp>
      <p:sp>
        <p:nvSpPr>
          <p:cNvPr id="153603" name="Rectangle 3"/>
          <p:cNvSpPr>
            <a:spLocks noGrp="1" noChangeArrowheads="1"/>
          </p:cNvSpPr>
          <p:nvPr>
            <p:ph type="body" idx="1"/>
          </p:nvPr>
        </p:nvSpPr>
        <p:spPr>
          <a:xfrm>
            <a:off x="4038600" y="1752600"/>
            <a:ext cx="4191000" cy="4525963"/>
          </a:xfrm>
        </p:spPr>
        <p:txBody>
          <a:bodyPr/>
          <a:lstStyle/>
          <a:p>
            <a:pPr eaLnBrk="1" hangingPunct="1">
              <a:defRPr/>
            </a:pPr>
            <a:r>
              <a:rPr lang="en-US" sz="3600" b="1"/>
              <a:t>Clinical Assessment</a:t>
            </a:r>
          </a:p>
          <a:p>
            <a:pPr eaLnBrk="1" hangingPunct="1">
              <a:defRPr/>
            </a:pPr>
            <a:r>
              <a:rPr lang="en-US" sz="3600" b="1"/>
              <a:t>Management of Acute Withdrawal</a:t>
            </a:r>
          </a:p>
          <a:p>
            <a:pPr eaLnBrk="1" hangingPunct="1">
              <a:defRPr/>
            </a:pPr>
            <a:r>
              <a:rPr lang="en-US" sz="3600" b="1"/>
              <a:t>Rehabilitation</a:t>
            </a:r>
            <a:endParaRPr lang="en-US" sz="4000" b="1"/>
          </a:p>
        </p:txBody>
      </p:sp>
      <p:pic>
        <p:nvPicPr>
          <p:cNvPr id="159748" name="Picture 4" descr="doctor%20holding%20pills%20BE%203"/>
          <p:cNvPicPr>
            <a:picLocks noChangeAspect="1" noChangeArrowheads="1"/>
          </p:cNvPicPr>
          <p:nvPr/>
        </p:nvPicPr>
        <p:blipFill>
          <a:blip r:embed="rId3"/>
          <a:srcRect/>
          <a:stretch>
            <a:fillRect/>
          </a:stretch>
        </p:blipFill>
        <p:spPr bwMode="auto">
          <a:xfrm>
            <a:off x="914400" y="1371600"/>
            <a:ext cx="27606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4"/>
          <p:cNvSpPr>
            <a:spLocks noGrp="1"/>
          </p:cNvSpPr>
          <p:nvPr>
            <p:ph type="sldNum" sz="quarter" idx="11"/>
          </p:nvPr>
        </p:nvSpPr>
        <p:spPr>
          <a:noFill/>
        </p:spPr>
        <p:txBody>
          <a:bodyPr/>
          <a:lstStyle/>
          <a:p>
            <a:fld id="{3EDD6675-1A72-4435-B74D-5117097DED2A}" type="slidenum">
              <a:rPr lang="en-US" smtClean="0">
                <a:cs typeface="Arial" charset="0"/>
              </a:rPr>
              <a:pPr/>
              <a:t>59</a:t>
            </a:fld>
            <a:endParaRPr lang="en-US" smtClean="0">
              <a:cs typeface="Arial" charset="0"/>
            </a:endParaRPr>
          </a:p>
        </p:txBody>
      </p:sp>
      <p:sp>
        <p:nvSpPr>
          <p:cNvPr id="36866" name="Rectangle 2"/>
          <p:cNvSpPr>
            <a:spLocks noGrp="1" noRot="1" noChangeArrowheads="1"/>
          </p:cNvSpPr>
          <p:nvPr>
            <p:ph type="title"/>
          </p:nvPr>
        </p:nvSpPr>
        <p:spPr/>
        <p:txBody>
          <a:bodyPr/>
          <a:lstStyle/>
          <a:p>
            <a:pPr eaLnBrk="1" hangingPunct="1">
              <a:defRPr/>
            </a:pPr>
            <a:r>
              <a:rPr lang="en-US">
                <a:solidFill>
                  <a:schemeClr val="hlink"/>
                </a:solidFill>
              </a:rPr>
              <a:t>Treatment Priorities</a:t>
            </a:r>
          </a:p>
        </p:txBody>
      </p:sp>
      <p:sp>
        <p:nvSpPr>
          <p:cNvPr id="36867" name="Rectangle 3"/>
          <p:cNvSpPr>
            <a:spLocks noGrp="1" noChangeArrowheads="1"/>
          </p:cNvSpPr>
          <p:nvPr>
            <p:ph type="body" idx="1"/>
          </p:nvPr>
        </p:nvSpPr>
        <p:spPr>
          <a:xfrm>
            <a:off x="685800" y="1600200"/>
            <a:ext cx="4191000" cy="4525963"/>
          </a:xfrm>
        </p:spPr>
        <p:txBody>
          <a:bodyPr/>
          <a:lstStyle/>
          <a:p>
            <a:pPr eaLnBrk="1" hangingPunct="1">
              <a:defRPr/>
            </a:pPr>
            <a:r>
              <a:rPr lang="en-US" b="1"/>
              <a:t>Manage complicated withdrawal sx</a:t>
            </a:r>
          </a:p>
          <a:p>
            <a:pPr eaLnBrk="1" hangingPunct="1">
              <a:defRPr/>
            </a:pPr>
            <a:r>
              <a:rPr lang="en-US" b="1"/>
              <a:t>Prevent &amp;/or manage medical complications &amp; co-morbidities</a:t>
            </a:r>
          </a:p>
          <a:p>
            <a:pPr eaLnBrk="1" hangingPunct="1">
              <a:defRPr/>
            </a:pPr>
            <a:r>
              <a:rPr lang="en-US" b="1"/>
              <a:t>Address suicide &amp; homicide risk</a:t>
            </a:r>
          </a:p>
        </p:txBody>
      </p:sp>
      <p:pic>
        <p:nvPicPr>
          <p:cNvPr id="161796" name="Picture 7" descr="r174979_663932"/>
          <p:cNvPicPr>
            <a:picLocks noChangeAspect="1" noChangeArrowheads="1"/>
          </p:cNvPicPr>
          <p:nvPr/>
        </p:nvPicPr>
        <p:blipFill>
          <a:blip r:embed="rId2"/>
          <a:srcRect/>
          <a:stretch>
            <a:fillRect/>
          </a:stretch>
        </p:blipFill>
        <p:spPr bwMode="auto">
          <a:xfrm>
            <a:off x="5248275" y="1676400"/>
            <a:ext cx="341471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p:spPr>
        <p:txBody>
          <a:bodyPr/>
          <a:lstStyle/>
          <a:p>
            <a:fld id="{6F58C1F3-F282-4C57-8077-D11D9A935CED}" type="slidenum">
              <a:rPr lang="en-US" smtClean="0">
                <a:cs typeface="Arial" charset="0"/>
              </a:rPr>
              <a:pPr/>
              <a:t>6</a:t>
            </a:fld>
            <a:endParaRPr lang="en-US" smtClean="0">
              <a:cs typeface="Arial" charset="0"/>
            </a:endParaRPr>
          </a:p>
        </p:txBody>
      </p:sp>
      <p:sp>
        <p:nvSpPr>
          <p:cNvPr id="100354" name="Rectangle 2"/>
          <p:cNvSpPr>
            <a:spLocks noGrp="1" noRot="1" noChangeArrowheads="1"/>
          </p:cNvSpPr>
          <p:nvPr>
            <p:ph type="title"/>
          </p:nvPr>
        </p:nvSpPr>
        <p:spPr/>
        <p:txBody>
          <a:bodyPr/>
          <a:lstStyle/>
          <a:p>
            <a:pPr eaLnBrk="1" hangingPunct="1">
              <a:defRPr/>
            </a:pPr>
            <a:endParaRPr lang="en-US"/>
          </a:p>
        </p:txBody>
      </p:sp>
      <p:pic>
        <p:nvPicPr>
          <p:cNvPr id="27651" name="Picture 4" descr="rainbowTAMC"/>
          <p:cNvPicPr>
            <a:picLocks noGrp="1"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Number Placeholder 5"/>
          <p:cNvSpPr>
            <a:spLocks noGrp="1"/>
          </p:cNvSpPr>
          <p:nvPr>
            <p:ph type="sldNum" sz="quarter" idx="11"/>
          </p:nvPr>
        </p:nvSpPr>
        <p:spPr>
          <a:noFill/>
        </p:spPr>
        <p:txBody>
          <a:bodyPr/>
          <a:lstStyle/>
          <a:p>
            <a:fld id="{AD868205-F28C-4F0D-81E3-D4216FD619AE}" type="slidenum">
              <a:rPr lang="en-US" smtClean="0">
                <a:cs typeface="Arial" charset="0"/>
              </a:rPr>
              <a:pPr/>
              <a:t>60</a:t>
            </a:fld>
            <a:endParaRPr lang="en-US" smtClean="0">
              <a:cs typeface="Arial" charset="0"/>
            </a:endParaRPr>
          </a:p>
        </p:txBody>
      </p:sp>
      <p:sp>
        <p:nvSpPr>
          <p:cNvPr id="175106" name="Rectangle 2"/>
          <p:cNvSpPr>
            <a:spLocks noGrp="1" noRot="1" noChangeArrowheads="1"/>
          </p:cNvSpPr>
          <p:nvPr>
            <p:ph type="title"/>
          </p:nvPr>
        </p:nvSpPr>
        <p:spPr/>
        <p:txBody>
          <a:bodyPr/>
          <a:lstStyle/>
          <a:p>
            <a:pPr eaLnBrk="1" hangingPunct="1">
              <a:defRPr/>
            </a:pPr>
            <a:r>
              <a:rPr lang="en-US">
                <a:solidFill>
                  <a:schemeClr val="hlink"/>
                </a:solidFill>
              </a:rPr>
              <a:t>Rehabilitation</a:t>
            </a:r>
          </a:p>
        </p:txBody>
      </p:sp>
      <p:sp>
        <p:nvSpPr>
          <p:cNvPr id="175107" name="Rectangle 3"/>
          <p:cNvSpPr>
            <a:spLocks noGrp="1" noChangeArrowheads="1"/>
          </p:cNvSpPr>
          <p:nvPr>
            <p:ph type="body" sz="half" idx="1"/>
          </p:nvPr>
        </p:nvSpPr>
        <p:spPr>
          <a:xfrm>
            <a:off x="457200" y="1600200"/>
            <a:ext cx="3048000" cy="4525963"/>
          </a:xfrm>
        </p:spPr>
        <p:txBody>
          <a:bodyPr/>
          <a:lstStyle/>
          <a:p>
            <a:pPr eaLnBrk="1" hangingPunct="1">
              <a:defRPr/>
            </a:pPr>
            <a:r>
              <a:rPr lang="en-US" sz="2400" b="1"/>
              <a:t>Multi-disciplinary care</a:t>
            </a:r>
          </a:p>
          <a:p>
            <a:pPr lvl="1" eaLnBrk="1" hangingPunct="1">
              <a:defRPr/>
            </a:pPr>
            <a:r>
              <a:rPr lang="en-US" sz="2000" b="1"/>
              <a:t>MDs: Medicine, Psychiatry</a:t>
            </a:r>
          </a:p>
          <a:p>
            <a:pPr lvl="1" eaLnBrk="1" hangingPunct="1">
              <a:defRPr/>
            </a:pPr>
            <a:r>
              <a:rPr lang="en-US" sz="2000" b="1"/>
              <a:t>PhDs: Psychology</a:t>
            </a:r>
          </a:p>
          <a:p>
            <a:pPr lvl="1" eaLnBrk="1" hangingPunct="1">
              <a:defRPr/>
            </a:pPr>
            <a:r>
              <a:rPr lang="en-US" sz="2000" b="1"/>
              <a:t>MSWs: Social Work &amp; Family Counseling</a:t>
            </a:r>
          </a:p>
          <a:p>
            <a:pPr lvl="1" eaLnBrk="1" hangingPunct="1">
              <a:defRPr/>
            </a:pPr>
            <a:r>
              <a:rPr lang="en-US" sz="2000" b="1"/>
              <a:t>SACs: Substance Abuse Counselors</a:t>
            </a:r>
          </a:p>
          <a:p>
            <a:pPr lvl="1" eaLnBrk="1" hangingPunct="1">
              <a:defRPr/>
            </a:pPr>
            <a:r>
              <a:rPr lang="en-US" sz="2000" b="1"/>
              <a:t>Peer counselors &amp; sponsors</a:t>
            </a:r>
          </a:p>
        </p:txBody>
      </p:sp>
      <p:sp>
        <p:nvSpPr>
          <p:cNvPr id="175108" name="Rectangle 4"/>
          <p:cNvSpPr>
            <a:spLocks noGrp="1" noChangeArrowheads="1"/>
          </p:cNvSpPr>
          <p:nvPr>
            <p:ph type="body" sz="half" idx="2"/>
          </p:nvPr>
        </p:nvSpPr>
        <p:spPr>
          <a:xfrm>
            <a:off x="6019800" y="1600200"/>
            <a:ext cx="2667000" cy="4525963"/>
          </a:xfrm>
        </p:spPr>
        <p:txBody>
          <a:bodyPr/>
          <a:lstStyle/>
          <a:p>
            <a:pPr eaLnBrk="1" hangingPunct="1">
              <a:defRPr/>
            </a:pPr>
            <a:r>
              <a:rPr lang="en-US" sz="2400" b="1"/>
              <a:t>Multi-modal care</a:t>
            </a:r>
          </a:p>
          <a:p>
            <a:pPr lvl="1" eaLnBrk="1" hangingPunct="1">
              <a:defRPr/>
            </a:pPr>
            <a:r>
              <a:rPr lang="en-US" sz="2000" b="1"/>
              <a:t>Individual &amp; Group Psychotherapy</a:t>
            </a:r>
          </a:p>
          <a:p>
            <a:pPr lvl="1" eaLnBrk="1" hangingPunct="1">
              <a:defRPr/>
            </a:pPr>
            <a:r>
              <a:rPr lang="en-US" sz="2000" b="1"/>
              <a:t>Couples &amp; Family Therapy</a:t>
            </a:r>
          </a:p>
          <a:p>
            <a:pPr lvl="1" eaLnBrk="1" hangingPunct="1">
              <a:defRPr/>
            </a:pPr>
            <a:r>
              <a:rPr lang="en-US" sz="2000" b="1"/>
              <a:t>Psycho-education</a:t>
            </a:r>
          </a:p>
          <a:p>
            <a:pPr lvl="1" eaLnBrk="1" hangingPunct="1">
              <a:defRPr/>
            </a:pPr>
            <a:r>
              <a:rPr lang="en-US" sz="2000" b="1"/>
              <a:t>12-Step Group Involvement</a:t>
            </a:r>
          </a:p>
          <a:p>
            <a:pPr lvl="1" eaLnBrk="1" hangingPunct="1">
              <a:defRPr/>
            </a:pPr>
            <a:r>
              <a:rPr lang="en-US" sz="2000" b="1"/>
              <a:t>Recreation Therapy</a:t>
            </a:r>
          </a:p>
          <a:p>
            <a:pPr eaLnBrk="1" hangingPunct="1">
              <a:defRPr/>
            </a:pPr>
            <a:endParaRPr lang="en-US" sz="2400"/>
          </a:p>
        </p:txBody>
      </p:sp>
      <p:pic>
        <p:nvPicPr>
          <p:cNvPr id="162821" name="Picture 5" descr="j0240719"/>
          <p:cNvPicPr>
            <a:picLocks noChangeAspect="1" noChangeArrowheads="1"/>
          </p:cNvPicPr>
          <p:nvPr/>
        </p:nvPicPr>
        <p:blipFill>
          <a:blip r:embed="rId2"/>
          <a:srcRect/>
          <a:stretch>
            <a:fillRect/>
          </a:stretch>
        </p:blipFill>
        <p:spPr bwMode="auto">
          <a:xfrm>
            <a:off x="3505200" y="1981200"/>
            <a:ext cx="25241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4"/>
          <p:cNvSpPr>
            <a:spLocks noGrp="1"/>
          </p:cNvSpPr>
          <p:nvPr>
            <p:ph type="sldNum" sz="quarter" idx="11"/>
          </p:nvPr>
        </p:nvSpPr>
        <p:spPr>
          <a:noFill/>
        </p:spPr>
        <p:txBody>
          <a:bodyPr/>
          <a:lstStyle/>
          <a:p>
            <a:fld id="{202E57AC-3563-4876-BA7D-43E3DCDC5C41}" type="slidenum">
              <a:rPr lang="en-US" smtClean="0">
                <a:cs typeface="Arial" charset="0"/>
              </a:rPr>
              <a:pPr/>
              <a:t>61</a:t>
            </a:fld>
            <a:endParaRPr lang="en-US" smtClean="0">
              <a:cs typeface="Arial" charset="0"/>
            </a:endParaRPr>
          </a:p>
        </p:txBody>
      </p:sp>
      <p:sp>
        <p:nvSpPr>
          <p:cNvPr id="163842" name="Rectangle 2"/>
          <p:cNvSpPr>
            <a:spLocks noGrp="1" noRot="1" noChangeArrowheads="1"/>
          </p:cNvSpPr>
          <p:nvPr>
            <p:ph type="title"/>
          </p:nvPr>
        </p:nvSpPr>
        <p:spPr/>
        <p:txBody>
          <a:bodyPr/>
          <a:lstStyle/>
          <a:p>
            <a:pPr eaLnBrk="1" hangingPunct="1">
              <a:defRPr/>
            </a:pPr>
            <a:r>
              <a:rPr lang="en-US">
                <a:solidFill>
                  <a:schemeClr val="hlink"/>
                </a:solidFill>
              </a:rPr>
              <a:t>Rehabilitation </a:t>
            </a:r>
            <a:r>
              <a:rPr lang="en-US" sz="3600">
                <a:solidFill>
                  <a:schemeClr val="hlink"/>
                </a:solidFill>
              </a:rPr>
              <a:t>(ASAM)</a:t>
            </a:r>
          </a:p>
        </p:txBody>
      </p:sp>
      <p:sp>
        <p:nvSpPr>
          <p:cNvPr id="163843" name="Rectangle 3"/>
          <p:cNvSpPr>
            <a:spLocks noGrp="1" noChangeArrowheads="1"/>
          </p:cNvSpPr>
          <p:nvPr>
            <p:ph type="body" idx="1"/>
          </p:nvPr>
        </p:nvSpPr>
        <p:spPr>
          <a:xfrm>
            <a:off x="990600" y="1600200"/>
            <a:ext cx="7696200" cy="4525963"/>
          </a:xfrm>
        </p:spPr>
        <p:txBody>
          <a:bodyPr/>
          <a:lstStyle/>
          <a:p>
            <a:pPr eaLnBrk="1" hangingPunct="1">
              <a:defRPr/>
            </a:pPr>
            <a:r>
              <a:rPr lang="en-US" b="1"/>
              <a:t>Level I:		Outpatient Services</a:t>
            </a:r>
          </a:p>
          <a:p>
            <a:pPr eaLnBrk="1" hangingPunct="1">
              <a:defRPr/>
            </a:pPr>
            <a:r>
              <a:rPr lang="en-US" b="1"/>
              <a:t>Level II:		Intensive Outpatient or 				Partial Hospitalization</a:t>
            </a:r>
          </a:p>
          <a:p>
            <a:pPr eaLnBrk="1" hangingPunct="1">
              <a:defRPr/>
            </a:pPr>
            <a:r>
              <a:rPr lang="en-US" b="1"/>
              <a:t>Level III: 	Residential or Inpatient 				Services</a:t>
            </a:r>
          </a:p>
          <a:p>
            <a:pPr eaLnBrk="1" hangingPunct="1">
              <a:defRPr/>
            </a:pPr>
            <a:r>
              <a:rPr lang="en-US" b="1"/>
              <a:t>Level IV: 	Medically Managed 					Intensive Inpatient 					Services</a:t>
            </a:r>
            <a:endParaRPr lang="en-US" sz="2800" b="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3"/>
          <p:cNvSpPr>
            <a:spLocks noGrp="1"/>
          </p:cNvSpPr>
          <p:nvPr>
            <p:ph type="sldNum" sz="quarter" idx="11"/>
          </p:nvPr>
        </p:nvSpPr>
        <p:spPr>
          <a:noFill/>
        </p:spPr>
        <p:txBody>
          <a:bodyPr/>
          <a:lstStyle/>
          <a:p>
            <a:fld id="{167FB184-39F1-43E2-A5F2-53EE4AD8D065}" type="slidenum">
              <a:rPr lang="en-US" smtClean="0">
                <a:cs typeface="Arial" charset="0"/>
              </a:rPr>
              <a:pPr/>
              <a:t>62</a:t>
            </a:fld>
            <a:endParaRPr lang="en-US" smtClean="0">
              <a:cs typeface="Arial" charset="0"/>
            </a:endParaRPr>
          </a:p>
        </p:txBody>
      </p:sp>
      <p:sp>
        <p:nvSpPr>
          <p:cNvPr id="167938" name="Rectangle 2"/>
          <p:cNvSpPr>
            <a:spLocks noGrp="1" noRot="1" noChangeArrowheads="1"/>
          </p:cNvSpPr>
          <p:nvPr>
            <p:ph type="title" idx="4294967295"/>
          </p:nvPr>
        </p:nvSpPr>
        <p:spPr/>
        <p:txBody>
          <a:bodyPr/>
          <a:lstStyle/>
          <a:p>
            <a:pPr eaLnBrk="1" hangingPunct="1">
              <a:defRPr/>
            </a:pPr>
            <a:r>
              <a:rPr lang="en-US">
                <a:solidFill>
                  <a:schemeClr val="hlink"/>
                </a:solidFill>
              </a:rPr>
              <a:t>Interface of Resources</a:t>
            </a:r>
          </a:p>
        </p:txBody>
      </p:sp>
      <p:grpSp>
        <p:nvGrpSpPr>
          <p:cNvPr id="165891" name="Content Placeholder 167938"/>
          <p:cNvGrpSpPr>
            <a:grpSpLocks/>
          </p:cNvGrpSpPr>
          <p:nvPr/>
        </p:nvGrpSpPr>
        <p:grpSpPr bwMode="auto">
          <a:xfrm>
            <a:off x="457200" y="1493838"/>
            <a:ext cx="8229600" cy="4632325"/>
            <a:chOff x="864" y="384"/>
            <a:chExt cx="3984" cy="3456"/>
          </a:xfrm>
        </p:grpSpPr>
        <p:graphicFrame>
          <p:nvGraphicFramePr>
            <p:cNvPr id="8" name="Diagram 7"/>
            <p:cNvGraphicFramePr/>
            <p:nvPr/>
          </p:nvGraphicFramePr>
          <p:xfrm>
            <a:off x="864" y="384"/>
            <a:ext cx="3984" cy="3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5897" name="AutoShape 9"/>
            <p:cNvSpPr>
              <a:spLocks noChangeArrowheads="1"/>
            </p:cNvSpPr>
            <p:nvPr/>
          </p:nvSpPr>
          <p:spPr bwMode="auto">
            <a:xfrm>
              <a:off x="2797" y="2571"/>
              <a:ext cx="114" cy="492"/>
            </a:xfrm>
            <a:prstGeom prst="upDownArrow">
              <a:avLst>
                <a:gd name="adj1" fmla="val 50000"/>
                <a:gd name="adj2" fmla="val 86316"/>
              </a:avLst>
            </a:prstGeom>
            <a:solidFill>
              <a:schemeClr val="bg1"/>
            </a:solidFill>
            <a:ln w="12700">
              <a:solidFill>
                <a:schemeClr val="tx1"/>
              </a:solidFill>
              <a:miter lim="800000"/>
              <a:headEnd type="none" w="sm" len="sm"/>
              <a:tailEnd type="none" w="sm" len="sm"/>
            </a:ln>
          </p:spPr>
          <p:txBody>
            <a:bodyPr vert="eaVert" wrap="none" anchor="ctr"/>
            <a:lstStyle/>
            <a:p>
              <a:endParaRPr lang="en-US"/>
            </a:p>
          </p:txBody>
        </p:sp>
        <p:sp>
          <p:nvSpPr>
            <p:cNvPr id="165898" name="AutoShape 10"/>
            <p:cNvSpPr>
              <a:spLocks noChangeArrowheads="1"/>
            </p:cNvSpPr>
            <p:nvPr/>
          </p:nvSpPr>
          <p:spPr bwMode="auto">
            <a:xfrm>
              <a:off x="2792" y="1872"/>
              <a:ext cx="114" cy="493"/>
            </a:xfrm>
            <a:prstGeom prst="upDownArrow">
              <a:avLst>
                <a:gd name="adj1" fmla="val 50000"/>
                <a:gd name="adj2" fmla="val 86491"/>
              </a:avLst>
            </a:prstGeom>
            <a:solidFill>
              <a:schemeClr val="bg1"/>
            </a:solidFill>
            <a:ln w="12700">
              <a:solidFill>
                <a:schemeClr val="tx1"/>
              </a:solidFill>
              <a:miter lim="800000"/>
              <a:headEnd type="none" w="sm" len="sm"/>
              <a:tailEnd type="none" w="sm" len="sm"/>
            </a:ln>
          </p:spPr>
          <p:txBody>
            <a:bodyPr vert="eaVert" wrap="none" anchor="ctr"/>
            <a:lstStyle/>
            <a:p>
              <a:endParaRPr lang="en-US"/>
            </a:p>
          </p:txBody>
        </p:sp>
        <p:sp>
          <p:nvSpPr>
            <p:cNvPr id="165899" name="AutoShape 11"/>
            <p:cNvSpPr>
              <a:spLocks noChangeArrowheads="1"/>
            </p:cNvSpPr>
            <p:nvPr/>
          </p:nvSpPr>
          <p:spPr bwMode="auto">
            <a:xfrm>
              <a:off x="2802" y="1133"/>
              <a:ext cx="114" cy="493"/>
            </a:xfrm>
            <a:prstGeom prst="upDownArrow">
              <a:avLst>
                <a:gd name="adj1" fmla="val 50000"/>
                <a:gd name="adj2" fmla="val 86491"/>
              </a:avLst>
            </a:prstGeom>
            <a:solidFill>
              <a:schemeClr val="bg1"/>
            </a:solidFill>
            <a:ln w="12700">
              <a:solidFill>
                <a:schemeClr val="tx1"/>
              </a:solidFill>
              <a:miter lim="800000"/>
              <a:headEnd type="none" w="sm" len="sm"/>
              <a:tailEnd type="none" w="sm" len="sm"/>
            </a:ln>
          </p:spPr>
          <p:txBody>
            <a:bodyPr vert="eaVert" wrap="none" anchor="ctr"/>
            <a:lstStyle/>
            <a:p>
              <a:endParaRPr lang="en-US"/>
            </a:p>
          </p:txBody>
        </p:sp>
      </p:grpSp>
      <p:sp>
        <p:nvSpPr>
          <p:cNvPr id="165892" name="Text Box 12"/>
          <p:cNvSpPr txBox="1">
            <a:spLocks noChangeArrowheads="1"/>
          </p:cNvSpPr>
          <p:nvPr/>
        </p:nvSpPr>
        <p:spPr bwMode="auto">
          <a:xfrm>
            <a:off x="7107238" y="4960938"/>
            <a:ext cx="1298575" cy="396875"/>
          </a:xfrm>
          <a:prstGeom prst="rect">
            <a:avLst/>
          </a:prstGeom>
          <a:noFill/>
          <a:ln w="12700">
            <a:noFill/>
            <a:miter lim="800000"/>
            <a:headEnd type="none" w="sm" len="sm"/>
            <a:tailEnd type="none" w="sm" len="sm"/>
          </a:ln>
        </p:spPr>
        <p:txBody>
          <a:bodyPr wrap="none">
            <a:spAutoFit/>
          </a:bodyPr>
          <a:lstStyle/>
          <a:p>
            <a:pPr eaLnBrk="0" hangingPunct="0"/>
            <a:r>
              <a:rPr lang="en-US" sz="2000">
                <a:solidFill>
                  <a:schemeClr val="tx1"/>
                </a:solidFill>
                <a:latin typeface="Arial" charset="0"/>
              </a:rPr>
              <a:t>Aftercare</a:t>
            </a:r>
          </a:p>
        </p:txBody>
      </p:sp>
      <p:sp>
        <p:nvSpPr>
          <p:cNvPr id="165893" name="Text Box 13"/>
          <p:cNvSpPr txBox="1">
            <a:spLocks noChangeArrowheads="1"/>
          </p:cNvSpPr>
          <p:nvPr/>
        </p:nvSpPr>
        <p:spPr bwMode="auto">
          <a:xfrm>
            <a:off x="706438" y="5048250"/>
            <a:ext cx="1143000" cy="396875"/>
          </a:xfrm>
          <a:prstGeom prst="rect">
            <a:avLst/>
          </a:prstGeom>
          <a:noFill/>
          <a:ln w="12700">
            <a:noFill/>
            <a:miter lim="800000"/>
            <a:headEnd type="none" w="sm" len="sm"/>
            <a:tailEnd type="none" w="sm" len="sm"/>
          </a:ln>
        </p:spPr>
        <p:txBody>
          <a:bodyPr wrap="none">
            <a:spAutoFit/>
          </a:bodyPr>
          <a:lstStyle/>
          <a:p>
            <a:pPr eaLnBrk="0" hangingPunct="0"/>
            <a:r>
              <a:rPr lang="en-US" sz="2000">
                <a:solidFill>
                  <a:schemeClr val="tx1"/>
                </a:solidFill>
                <a:latin typeface="Arial" charset="0"/>
              </a:rPr>
              <a:t>Referral</a:t>
            </a:r>
          </a:p>
        </p:txBody>
      </p:sp>
      <p:sp>
        <p:nvSpPr>
          <p:cNvPr id="2" name="AutoShape 14"/>
          <p:cNvSpPr>
            <a:spLocks noChangeArrowheads="1"/>
          </p:cNvSpPr>
          <p:nvPr/>
        </p:nvSpPr>
        <p:spPr bwMode="auto">
          <a:xfrm>
            <a:off x="973138" y="2757488"/>
            <a:ext cx="485775" cy="2108200"/>
          </a:xfrm>
          <a:prstGeom prst="upArrow">
            <a:avLst>
              <a:gd name="adj1" fmla="val 50000"/>
              <a:gd name="adj2" fmla="val 108497"/>
            </a:avLst>
          </a:prstGeom>
          <a:solidFill>
            <a:schemeClr val="bg1"/>
          </a:solidFill>
          <a:ln w="12700">
            <a:solidFill>
              <a:schemeClr val="tx1"/>
            </a:solidFill>
            <a:miter lim="800000"/>
            <a:headEnd type="none" w="sm" len="sm"/>
            <a:tailEnd type="none" w="sm" len="sm"/>
          </a:ln>
          <a:effectLst/>
        </p:spPr>
        <p:txBody>
          <a:bodyPr vert="eaVert" wrap="none" anchor="ctr"/>
          <a:lstStyle/>
          <a:p>
            <a:pPr eaLnBrk="0" hangingPunct="0">
              <a:defRPr/>
            </a:pPr>
            <a:endParaRPr lang="en-US">
              <a:effectLst>
                <a:outerShdw blurRad="38100" dist="38100" dir="2700000" algn="tl">
                  <a:srgbClr val="000000">
                    <a:alpha val="43137"/>
                  </a:srgbClr>
                </a:outerShdw>
              </a:effectLst>
              <a:cs typeface="+mn-cs"/>
            </a:endParaRPr>
          </a:p>
        </p:txBody>
      </p:sp>
      <p:sp>
        <p:nvSpPr>
          <p:cNvPr id="3" name="AutoShape 15"/>
          <p:cNvSpPr>
            <a:spLocks noChangeArrowheads="1"/>
          </p:cNvSpPr>
          <p:nvPr/>
        </p:nvSpPr>
        <p:spPr bwMode="auto">
          <a:xfrm>
            <a:off x="7446963" y="2743200"/>
            <a:ext cx="485775" cy="2093913"/>
          </a:xfrm>
          <a:prstGeom prst="downArrow">
            <a:avLst>
              <a:gd name="adj1" fmla="val 50000"/>
              <a:gd name="adj2" fmla="val 107761"/>
            </a:avLst>
          </a:prstGeom>
          <a:solidFill>
            <a:schemeClr val="bg1"/>
          </a:solidFill>
          <a:ln w="12700">
            <a:solidFill>
              <a:schemeClr val="tx1"/>
            </a:solidFill>
            <a:miter lim="800000"/>
            <a:headEnd type="none" w="sm" len="sm"/>
            <a:tailEnd type="none" w="sm" len="sm"/>
          </a:ln>
          <a:effectLst/>
        </p:spPr>
        <p:txBody>
          <a:bodyPr vert="eaVert" wrap="none" anchor="ctr"/>
          <a:lstStyle/>
          <a:p>
            <a:pPr eaLnBrk="0" hangingPunct="0">
              <a:defRPr/>
            </a:pPr>
            <a:endParaRPr lang="en-US">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5"/>
          <p:cNvSpPr>
            <a:spLocks noGrp="1"/>
          </p:cNvSpPr>
          <p:nvPr>
            <p:ph type="sldNum" sz="quarter" idx="11"/>
          </p:nvPr>
        </p:nvSpPr>
        <p:spPr>
          <a:noFill/>
        </p:spPr>
        <p:txBody>
          <a:bodyPr/>
          <a:lstStyle/>
          <a:p>
            <a:fld id="{5415F18A-1DF1-4920-9108-BD9DA2C6EDE5}" type="slidenum">
              <a:rPr lang="en-US" smtClean="0">
                <a:cs typeface="Arial" charset="0"/>
              </a:rPr>
              <a:pPr/>
              <a:t>63</a:t>
            </a:fld>
            <a:endParaRPr lang="en-US" smtClean="0">
              <a:cs typeface="Arial" charset="0"/>
            </a:endParaRPr>
          </a:p>
        </p:txBody>
      </p:sp>
      <p:sp>
        <p:nvSpPr>
          <p:cNvPr id="184322" name="Rectangle 2"/>
          <p:cNvSpPr>
            <a:spLocks noGrp="1" noRot="1" noChangeArrowheads="1"/>
          </p:cNvSpPr>
          <p:nvPr>
            <p:ph type="title"/>
          </p:nvPr>
        </p:nvSpPr>
        <p:spPr/>
        <p:txBody>
          <a:bodyPr/>
          <a:lstStyle/>
          <a:p>
            <a:pPr eaLnBrk="1" hangingPunct="1">
              <a:defRPr/>
            </a:pPr>
            <a:r>
              <a:rPr lang="en-US">
                <a:solidFill>
                  <a:schemeClr val="hlink"/>
                </a:solidFill>
              </a:rPr>
              <a:t>Pharmacotherapies</a:t>
            </a:r>
            <a:br>
              <a:rPr lang="en-US">
                <a:solidFill>
                  <a:schemeClr val="hlink"/>
                </a:solidFill>
              </a:rPr>
            </a:br>
            <a:r>
              <a:rPr lang="en-US" sz="2800">
                <a:solidFill>
                  <a:schemeClr val="hlink"/>
                </a:solidFill>
              </a:rPr>
              <a:t>(see Russ Hicks for details)</a:t>
            </a:r>
          </a:p>
        </p:txBody>
      </p:sp>
      <p:sp>
        <p:nvSpPr>
          <p:cNvPr id="184323" name="Rectangle 3"/>
          <p:cNvSpPr>
            <a:spLocks noGrp="1" noChangeArrowheads="1"/>
          </p:cNvSpPr>
          <p:nvPr>
            <p:ph type="body" sz="half" idx="1"/>
          </p:nvPr>
        </p:nvSpPr>
        <p:spPr>
          <a:xfrm>
            <a:off x="1143000" y="1600200"/>
            <a:ext cx="3048000" cy="4525963"/>
          </a:xfrm>
        </p:spPr>
        <p:txBody>
          <a:bodyPr/>
          <a:lstStyle/>
          <a:p>
            <a:pPr eaLnBrk="1" hangingPunct="1">
              <a:defRPr/>
            </a:pPr>
            <a:r>
              <a:rPr lang="en-US" sz="3200" b="1"/>
              <a:t>Available</a:t>
            </a:r>
          </a:p>
          <a:p>
            <a:pPr lvl="1" eaLnBrk="1" hangingPunct="1">
              <a:defRPr/>
            </a:pPr>
            <a:r>
              <a:rPr lang="en-US" sz="2800" b="1"/>
              <a:t>Disulfiram (Antabuse)</a:t>
            </a:r>
          </a:p>
          <a:p>
            <a:pPr lvl="1" eaLnBrk="1" hangingPunct="1">
              <a:defRPr/>
            </a:pPr>
            <a:r>
              <a:rPr lang="en-US" sz="2800" b="1"/>
              <a:t>Naltrexone (Revia)</a:t>
            </a:r>
          </a:p>
          <a:p>
            <a:pPr lvl="1" eaLnBrk="1" hangingPunct="1">
              <a:defRPr/>
            </a:pPr>
            <a:r>
              <a:rPr lang="en-US" sz="2800" b="1"/>
              <a:t>Acamprosate (Campral)</a:t>
            </a:r>
          </a:p>
          <a:p>
            <a:pPr eaLnBrk="1" hangingPunct="1">
              <a:buFont typeface="Wingdings" pitchFamily="2" charset="2"/>
              <a:buNone/>
              <a:defRPr/>
            </a:pPr>
            <a:endParaRPr lang="en-US" sz="3600" b="1"/>
          </a:p>
        </p:txBody>
      </p:sp>
      <p:sp>
        <p:nvSpPr>
          <p:cNvPr id="184324" name="Rectangle 4"/>
          <p:cNvSpPr>
            <a:spLocks noGrp="1" noChangeArrowheads="1"/>
          </p:cNvSpPr>
          <p:nvPr>
            <p:ph type="body" sz="half" idx="2"/>
          </p:nvPr>
        </p:nvSpPr>
        <p:spPr/>
        <p:txBody>
          <a:bodyPr/>
          <a:lstStyle/>
          <a:p>
            <a:pPr eaLnBrk="1" hangingPunct="1">
              <a:defRPr/>
            </a:pPr>
            <a:r>
              <a:rPr lang="en-US" sz="3200" b="1"/>
              <a:t>Under investigation</a:t>
            </a:r>
          </a:p>
          <a:p>
            <a:pPr lvl="1" eaLnBrk="1" hangingPunct="1">
              <a:defRPr/>
            </a:pPr>
            <a:r>
              <a:rPr lang="en-US" sz="2800" b="1"/>
              <a:t>Topiramate (Topamax)</a:t>
            </a:r>
          </a:p>
          <a:p>
            <a:pPr lvl="1" eaLnBrk="1" hangingPunct="1">
              <a:defRPr/>
            </a:pPr>
            <a:r>
              <a:rPr lang="en-US" sz="2800" b="1"/>
              <a:t>Ondansetron</a:t>
            </a:r>
          </a:p>
          <a:p>
            <a:pPr lvl="1" eaLnBrk="1" hangingPunct="1">
              <a:defRPr/>
            </a:pPr>
            <a:r>
              <a:rPr lang="en-US" sz="2800" b="1"/>
              <a:t>Varenicline (Chantix)</a:t>
            </a:r>
          </a:p>
          <a:p>
            <a:pPr eaLnBrk="1" hangingPunct="1">
              <a:defRPr/>
            </a:pPr>
            <a:endParaRPr lang="en-US" sz="3200" b="1"/>
          </a:p>
        </p:txBody>
      </p:sp>
      <p:pic>
        <p:nvPicPr>
          <p:cNvPr id="167941" name="Picture 6" descr="225046134_743454cbd2"/>
          <p:cNvPicPr>
            <a:picLocks noChangeAspect="1" noChangeArrowheads="1"/>
          </p:cNvPicPr>
          <p:nvPr/>
        </p:nvPicPr>
        <p:blipFill>
          <a:blip r:embed="rId2"/>
          <a:srcRect/>
          <a:stretch>
            <a:fillRect/>
          </a:stretch>
        </p:blipFill>
        <p:spPr bwMode="auto">
          <a:xfrm>
            <a:off x="3810000" y="4876800"/>
            <a:ext cx="2057400" cy="160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4"/>
          <p:cNvSpPr>
            <a:spLocks noGrp="1"/>
          </p:cNvSpPr>
          <p:nvPr>
            <p:ph type="sldNum" sz="quarter" idx="11"/>
          </p:nvPr>
        </p:nvSpPr>
        <p:spPr>
          <a:noFill/>
        </p:spPr>
        <p:txBody>
          <a:bodyPr/>
          <a:lstStyle/>
          <a:p>
            <a:fld id="{4ADEA059-2CB2-4F61-BE5B-9E96D924431C}" type="slidenum">
              <a:rPr lang="en-US" smtClean="0">
                <a:cs typeface="Arial" charset="0"/>
              </a:rPr>
              <a:pPr/>
              <a:t>64</a:t>
            </a:fld>
            <a:endParaRPr lang="en-US" smtClean="0">
              <a:cs typeface="Arial" charset="0"/>
            </a:endParaRPr>
          </a:p>
        </p:txBody>
      </p:sp>
      <p:sp>
        <p:nvSpPr>
          <p:cNvPr id="224258" name="Rectangle 2"/>
          <p:cNvSpPr>
            <a:spLocks noGrp="1" noRot="1" noChangeArrowheads="1"/>
          </p:cNvSpPr>
          <p:nvPr>
            <p:ph type="title"/>
          </p:nvPr>
        </p:nvSpPr>
        <p:spPr/>
        <p:txBody>
          <a:bodyPr/>
          <a:lstStyle/>
          <a:p>
            <a:pPr eaLnBrk="1" hangingPunct="1">
              <a:defRPr/>
            </a:pPr>
            <a:r>
              <a:rPr lang="en-US">
                <a:solidFill>
                  <a:schemeClr val="hlink"/>
                </a:solidFill>
              </a:rPr>
              <a:t>Caveats About Rehabilitation</a:t>
            </a:r>
          </a:p>
        </p:txBody>
      </p:sp>
      <p:sp>
        <p:nvSpPr>
          <p:cNvPr id="224259" name="Rectangle 3"/>
          <p:cNvSpPr>
            <a:spLocks noGrp="1" noChangeArrowheads="1"/>
          </p:cNvSpPr>
          <p:nvPr>
            <p:ph type="body" idx="1"/>
          </p:nvPr>
        </p:nvSpPr>
        <p:spPr>
          <a:xfrm>
            <a:off x="838200" y="1657350"/>
            <a:ext cx="7543800" cy="4194175"/>
          </a:xfrm>
        </p:spPr>
        <p:txBody>
          <a:bodyPr/>
          <a:lstStyle/>
          <a:p>
            <a:pPr eaLnBrk="1" hangingPunct="1">
              <a:spcBef>
                <a:spcPct val="30000"/>
              </a:spcBef>
              <a:defRPr/>
            </a:pPr>
            <a:r>
              <a:rPr lang="en-US" b="1"/>
              <a:t>Addiction treatment is not one size fits all. There are many options - use them</a:t>
            </a:r>
          </a:p>
          <a:p>
            <a:pPr eaLnBrk="1" hangingPunct="1">
              <a:spcBef>
                <a:spcPct val="30000"/>
              </a:spcBef>
              <a:defRPr/>
            </a:pPr>
            <a:r>
              <a:rPr lang="en-US" b="1"/>
              <a:t>Compliance with treatment is essential. Continually support treatment</a:t>
            </a:r>
          </a:p>
          <a:p>
            <a:pPr eaLnBrk="1" hangingPunct="1">
              <a:spcBef>
                <a:spcPct val="30000"/>
              </a:spcBef>
              <a:defRPr/>
            </a:pPr>
            <a:r>
              <a:rPr lang="en-US" b="1"/>
              <a:t>Treatment is not a “carve out” available only in select settings</a:t>
            </a:r>
          </a:p>
          <a:p>
            <a:pPr eaLnBrk="1" hangingPunct="1">
              <a:spcBef>
                <a:spcPct val="30000"/>
              </a:spcBef>
              <a:defRPr/>
            </a:pPr>
            <a:r>
              <a:rPr lang="en-US" b="1"/>
              <a:t>While abstinence is often the goal, it is not the only goal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4"/>
          <p:cNvSpPr>
            <a:spLocks noGrp="1"/>
          </p:cNvSpPr>
          <p:nvPr>
            <p:ph type="sldNum" sz="quarter" idx="11"/>
          </p:nvPr>
        </p:nvSpPr>
        <p:spPr>
          <a:noFill/>
        </p:spPr>
        <p:txBody>
          <a:bodyPr/>
          <a:lstStyle/>
          <a:p>
            <a:fld id="{CB8BBAB4-E2B5-4052-96CF-2F512A7405F5}" type="slidenum">
              <a:rPr lang="en-US" smtClean="0">
                <a:cs typeface="Arial" charset="0"/>
              </a:rPr>
              <a:pPr/>
              <a:t>65</a:t>
            </a:fld>
            <a:endParaRPr lang="en-US" smtClean="0">
              <a:cs typeface="Arial" charset="0"/>
            </a:endParaRPr>
          </a:p>
        </p:txBody>
      </p:sp>
      <p:sp>
        <p:nvSpPr>
          <p:cNvPr id="250882" name="Rectangle 2"/>
          <p:cNvSpPr>
            <a:spLocks noGrp="1" noRot="1" noChangeArrowheads="1"/>
          </p:cNvSpPr>
          <p:nvPr>
            <p:ph type="title"/>
          </p:nvPr>
        </p:nvSpPr>
        <p:spPr/>
        <p:txBody>
          <a:bodyPr/>
          <a:lstStyle/>
          <a:p>
            <a:pPr eaLnBrk="1" hangingPunct="1">
              <a:defRPr/>
            </a:pPr>
            <a:r>
              <a:rPr lang="en-US">
                <a:solidFill>
                  <a:schemeClr val="hlink"/>
                </a:solidFill>
              </a:rPr>
              <a:t>Summary</a:t>
            </a:r>
          </a:p>
        </p:txBody>
      </p:sp>
      <p:sp>
        <p:nvSpPr>
          <p:cNvPr id="250883" name="Rectangle 3"/>
          <p:cNvSpPr>
            <a:spLocks noGrp="1" noChangeArrowheads="1"/>
          </p:cNvSpPr>
          <p:nvPr>
            <p:ph type="body" idx="1"/>
          </p:nvPr>
        </p:nvSpPr>
        <p:spPr/>
        <p:txBody>
          <a:bodyPr/>
          <a:lstStyle/>
          <a:p>
            <a:pPr eaLnBrk="1" hangingPunct="1">
              <a:defRPr/>
            </a:pPr>
            <a:r>
              <a:rPr lang="en-US" sz="2800" b="1"/>
              <a:t>EtOH Use Disorders are a READINESS issue: they account for HUGE amounts of morbidity &amp; mortality in both society &amp; the military</a:t>
            </a:r>
          </a:p>
          <a:p>
            <a:pPr eaLnBrk="1" hangingPunct="1">
              <a:defRPr/>
            </a:pPr>
            <a:r>
              <a:rPr lang="en-US" sz="2800" b="1"/>
              <a:t>EtOH Dependence—indeed, any chemical addiction—is a BRAIN DISEASE that requires application of the CHRONIC DISEASE MODEL</a:t>
            </a:r>
          </a:p>
          <a:p>
            <a:pPr eaLnBrk="1" hangingPunct="1">
              <a:defRPr/>
            </a:pPr>
            <a:r>
              <a:rPr lang="en-US" sz="2800" b="1"/>
              <a:t>Although treating EtOH Use Disorders is not our only mission, it is our BIGGEST mission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4"/>
          <p:cNvSpPr>
            <a:spLocks noGrp="1"/>
          </p:cNvSpPr>
          <p:nvPr>
            <p:ph type="sldNum" sz="quarter" idx="11"/>
          </p:nvPr>
        </p:nvSpPr>
        <p:spPr>
          <a:noFill/>
        </p:spPr>
        <p:txBody>
          <a:bodyPr/>
          <a:lstStyle/>
          <a:p>
            <a:fld id="{92D45566-6A45-4B82-B589-267BF1B542E7}" type="slidenum">
              <a:rPr lang="en-US" smtClean="0">
                <a:cs typeface="Arial" charset="0"/>
              </a:rPr>
              <a:pPr/>
              <a:t>66</a:t>
            </a:fld>
            <a:endParaRPr lang="en-US" smtClean="0">
              <a:cs typeface="Arial" charset="0"/>
            </a:endParaRPr>
          </a:p>
        </p:txBody>
      </p:sp>
      <p:sp>
        <p:nvSpPr>
          <p:cNvPr id="254978" name="Rectangle 2"/>
          <p:cNvSpPr>
            <a:spLocks noGrp="1" noRot="1" noChangeArrowheads="1"/>
          </p:cNvSpPr>
          <p:nvPr>
            <p:ph type="title"/>
          </p:nvPr>
        </p:nvSpPr>
        <p:spPr/>
        <p:txBody>
          <a:bodyPr/>
          <a:lstStyle/>
          <a:p>
            <a:pPr eaLnBrk="1" hangingPunct="1">
              <a:defRPr/>
            </a:pPr>
            <a:r>
              <a:rPr lang="en-US">
                <a:solidFill>
                  <a:schemeClr val="hlink"/>
                </a:solidFill>
              </a:rPr>
              <a:t>Summary</a:t>
            </a:r>
          </a:p>
        </p:txBody>
      </p:sp>
      <p:sp>
        <p:nvSpPr>
          <p:cNvPr id="254979" name="Rectangle 3"/>
          <p:cNvSpPr>
            <a:spLocks noGrp="1" noChangeArrowheads="1"/>
          </p:cNvSpPr>
          <p:nvPr>
            <p:ph type="body" idx="1"/>
          </p:nvPr>
        </p:nvSpPr>
        <p:spPr/>
        <p:txBody>
          <a:bodyPr/>
          <a:lstStyle/>
          <a:p>
            <a:pPr eaLnBrk="1" hangingPunct="1">
              <a:defRPr/>
            </a:pPr>
            <a:r>
              <a:rPr lang="en-US" sz="2800" b="1"/>
              <a:t>Remember to monitor your own counter-transference &amp; be professional at all times (&amp; help your less enlightened colleagues do the same)</a:t>
            </a:r>
          </a:p>
          <a:p>
            <a:pPr eaLnBrk="1" hangingPunct="1">
              <a:defRPr/>
            </a:pPr>
            <a:r>
              <a:rPr lang="en-US" sz="2800" b="1"/>
              <a:t>Successful treatment is MULTI-DISCIPLINARY &amp; MULTI-MODAL</a:t>
            </a:r>
          </a:p>
          <a:p>
            <a:pPr eaLnBrk="1" hangingPunct="1">
              <a:defRPr/>
            </a:pPr>
            <a:r>
              <a:rPr lang="en-US" sz="2800" b="1"/>
              <a:t>Dual diagnosis may be the RULE, not the exception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4"/>
          <p:cNvSpPr>
            <a:spLocks noGrp="1"/>
          </p:cNvSpPr>
          <p:nvPr>
            <p:ph type="sldNum" sz="quarter" idx="11"/>
          </p:nvPr>
        </p:nvSpPr>
        <p:spPr>
          <a:noFill/>
        </p:spPr>
        <p:txBody>
          <a:bodyPr/>
          <a:lstStyle/>
          <a:p>
            <a:fld id="{15A24280-F5DB-479A-9934-C0F15019BABE}" type="slidenum">
              <a:rPr lang="en-US" smtClean="0">
                <a:cs typeface="Arial" charset="0"/>
              </a:rPr>
              <a:pPr/>
              <a:t>67</a:t>
            </a:fld>
            <a:endParaRPr lang="en-US" smtClean="0">
              <a:cs typeface="Arial" charset="0"/>
            </a:endParaRPr>
          </a:p>
        </p:txBody>
      </p:sp>
      <p:sp>
        <p:nvSpPr>
          <p:cNvPr id="220162" name="Rectangle 2"/>
          <p:cNvSpPr>
            <a:spLocks noGrp="1" noRot="1" noChangeArrowheads="1"/>
          </p:cNvSpPr>
          <p:nvPr>
            <p:ph type="title"/>
          </p:nvPr>
        </p:nvSpPr>
        <p:spPr/>
        <p:txBody>
          <a:bodyPr/>
          <a:lstStyle/>
          <a:p>
            <a:pPr eaLnBrk="1" hangingPunct="1">
              <a:defRPr/>
            </a:pPr>
            <a:r>
              <a:rPr lang="en-US">
                <a:solidFill>
                  <a:schemeClr val="hlink"/>
                </a:solidFill>
              </a:rPr>
              <a:t>Resources/Regulations</a:t>
            </a:r>
          </a:p>
        </p:txBody>
      </p:sp>
      <p:sp>
        <p:nvSpPr>
          <p:cNvPr id="220163" name="Rectangle 3"/>
          <p:cNvSpPr>
            <a:spLocks noGrp="1" noChangeArrowheads="1"/>
          </p:cNvSpPr>
          <p:nvPr>
            <p:ph type="body" idx="1"/>
          </p:nvPr>
        </p:nvSpPr>
        <p:spPr>
          <a:xfrm>
            <a:off x="1600200" y="1600200"/>
            <a:ext cx="7086600" cy="4525963"/>
          </a:xfrm>
        </p:spPr>
        <p:txBody>
          <a:bodyPr/>
          <a:lstStyle/>
          <a:p>
            <a:pPr eaLnBrk="1" hangingPunct="1">
              <a:defRPr/>
            </a:pPr>
            <a:r>
              <a:rPr lang="en-US" b="1"/>
              <a:t>AR 600-85</a:t>
            </a:r>
          </a:p>
          <a:p>
            <a:pPr eaLnBrk="1" hangingPunct="1">
              <a:defRPr/>
            </a:pPr>
            <a:r>
              <a:rPr lang="en-US" b="1"/>
              <a:t>VA/DOD Substance Abuse CPGs</a:t>
            </a:r>
          </a:p>
          <a:p>
            <a:pPr eaLnBrk="1" hangingPunct="1">
              <a:defRPr/>
            </a:pPr>
            <a:r>
              <a:rPr lang="en-US" b="1"/>
              <a:t>NIAAA</a:t>
            </a:r>
          </a:p>
          <a:p>
            <a:pPr eaLnBrk="1" hangingPunct="1">
              <a:defRPr/>
            </a:pPr>
            <a:r>
              <a:rPr lang="en-US" b="1"/>
              <a:t>NIDA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4"/>
          <p:cNvSpPr>
            <a:spLocks noGrp="1"/>
          </p:cNvSpPr>
          <p:nvPr>
            <p:ph type="sldNum" sz="quarter" idx="11"/>
          </p:nvPr>
        </p:nvSpPr>
        <p:spPr>
          <a:noFill/>
        </p:spPr>
        <p:txBody>
          <a:bodyPr/>
          <a:lstStyle/>
          <a:p>
            <a:fld id="{90E0C38E-9FEC-4CC1-8A3C-808466CB9554}" type="slidenum">
              <a:rPr lang="en-US" smtClean="0">
                <a:cs typeface="Arial" charset="0"/>
              </a:rPr>
              <a:pPr/>
              <a:t>68</a:t>
            </a:fld>
            <a:endParaRPr lang="en-US" smtClean="0">
              <a:cs typeface="Arial" charset="0"/>
            </a:endParaRPr>
          </a:p>
        </p:txBody>
      </p:sp>
      <p:sp>
        <p:nvSpPr>
          <p:cNvPr id="40962" name="Rectangle 2"/>
          <p:cNvSpPr>
            <a:spLocks noGrp="1" noRot="1" noChangeArrowheads="1"/>
          </p:cNvSpPr>
          <p:nvPr>
            <p:ph type="title"/>
          </p:nvPr>
        </p:nvSpPr>
        <p:spPr/>
        <p:txBody>
          <a:bodyPr/>
          <a:lstStyle/>
          <a:p>
            <a:pPr eaLnBrk="1" hangingPunct="1">
              <a:defRPr/>
            </a:pPr>
            <a:endParaRPr lang="en-US"/>
          </a:p>
        </p:txBody>
      </p:sp>
      <p:sp>
        <p:nvSpPr>
          <p:cNvPr id="40963" name="Rectangle 3"/>
          <p:cNvSpPr>
            <a:spLocks noGrp="1" noChangeArrowheads="1"/>
          </p:cNvSpPr>
          <p:nvPr>
            <p:ph type="body" idx="1"/>
          </p:nvPr>
        </p:nvSpPr>
        <p:spPr>
          <a:xfrm>
            <a:off x="457200" y="-381000"/>
            <a:ext cx="8229600" cy="5897563"/>
          </a:xfrm>
        </p:spPr>
        <p:txBody>
          <a:bodyPr/>
          <a:lstStyle/>
          <a:p>
            <a:pPr algn="ctr" eaLnBrk="1" hangingPunct="1">
              <a:buFont typeface="Wingdings" pitchFamily="2" charset="2"/>
              <a:buNone/>
              <a:defRPr/>
            </a:pPr>
            <a:r>
              <a:rPr lang="en-US" sz="49300" b="1">
                <a:solidFill>
                  <a:schemeClr val="hlink"/>
                </a:solidFill>
                <a:latin typeface="Constantia" pitchFamily="18"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Number Placeholder 5"/>
          <p:cNvSpPr>
            <a:spLocks noGrp="1"/>
          </p:cNvSpPr>
          <p:nvPr>
            <p:ph type="sldNum" sz="quarter" idx="11"/>
          </p:nvPr>
        </p:nvSpPr>
        <p:spPr>
          <a:noFill/>
        </p:spPr>
        <p:txBody>
          <a:bodyPr/>
          <a:lstStyle/>
          <a:p>
            <a:fld id="{D9C11398-A21B-486C-B25F-7CC3E329C4C0}" type="slidenum">
              <a:rPr lang="en-US" smtClean="0">
                <a:cs typeface="Arial" charset="0"/>
              </a:rPr>
              <a:pPr/>
              <a:t>69</a:t>
            </a:fld>
            <a:endParaRPr lang="en-US" smtClean="0">
              <a:cs typeface="Arial" charset="0"/>
            </a:endParaRPr>
          </a:p>
        </p:txBody>
      </p:sp>
      <p:sp>
        <p:nvSpPr>
          <p:cNvPr id="89090" name="Rectangle 2"/>
          <p:cNvSpPr>
            <a:spLocks noGrp="1" noRot="1" noChangeArrowheads="1"/>
          </p:cNvSpPr>
          <p:nvPr>
            <p:ph type="title"/>
          </p:nvPr>
        </p:nvSpPr>
        <p:spPr/>
        <p:txBody>
          <a:bodyPr/>
          <a:lstStyle/>
          <a:p>
            <a:pPr eaLnBrk="1" hangingPunct="1">
              <a:defRPr/>
            </a:pPr>
            <a:r>
              <a:rPr lang="en-US">
                <a:solidFill>
                  <a:schemeClr val="hlink"/>
                </a:solidFill>
              </a:rPr>
              <a:t>Contact Information</a:t>
            </a:r>
          </a:p>
        </p:txBody>
      </p:sp>
      <p:sp>
        <p:nvSpPr>
          <p:cNvPr id="89093" name="Rectangle 5"/>
          <p:cNvSpPr>
            <a:spLocks noGrp="1" noChangeArrowheads="1"/>
          </p:cNvSpPr>
          <p:nvPr>
            <p:ph type="body" sz="half" idx="2"/>
          </p:nvPr>
        </p:nvSpPr>
        <p:spPr/>
        <p:txBody>
          <a:bodyPr/>
          <a:lstStyle/>
          <a:p>
            <a:pPr eaLnBrk="1" hangingPunct="1">
              <a:lnSpc>
                <a:spcPct val="90000"/>
              </a:lnSpc>
              <a:buFont typeface="Wingdings" pitchFamily="2" charset="2"/>
              <a:buNone/>
              <a:defRPr/>
            </a:pPr>
            <a:r>
              <a:rPr lang="en-US" sz="2800" b="1"/>
              <a:t>John J. Stasinos, M.D.</a:t>
            </a:r>
          </a:p>
          <a:p>
            <a:pPr eaLnBrk="1" hangingPunct="1">
              <a:lnSpc>
                <a:spcPct val="90000"/>
              </a:lnSpc>
              <a:buFont typeface="Wingdings" pitchFamily="2" charset="2"/>
              <a:buNone/>
              <a:defRPr/>
            </a:pPr>
            <a:r>
              <a:rPr lang="en-US" sz="2000" b="1"/>
              <a:t>	LTC(P), MC, USA</a:t>
            </a:r>
          </a:p>
          <a:p>
            <a:pPr eaLnBrk="1" hangingPunct="1">
              <a:lnSpc>
                <a:spcPct val="90000"/>
              </a:lnSpc>
              <a:buFont typeface="Wingdings" pitchFamily="2" charset="2"/>
              <a:buNone/>
              <a:defRPr/>
            </a:pPr>
            <a:endParaRPr lang="en-US" sz="2000" b="1"/>
          </a:p>
          <a:p>
            <a:pPr eaLnBrk="1" hangingPunct="1">
              <a:lnSpc>
                <a:spcPct val="90000"/>
              </a:lnSpc>
              <a:buFont typeface="Wingdings" pitchFamily="2" charset="2"/>
              <a:buNone/>
              <a:defRPr/>
            </a:pPr>
            <a:r>
              <a:rPr lang="en-US" sz="2400" b="1"/>
              <a:t>Chief, Chemical Addictions Treatment Services, TAMC</a:t>
            </a:r>
          </a:p>
          <a:p>
            <a:pPr eaLnBrk="1" hangingPunct="1">
              <a:lnSpc>
                <a:spcPct val="90000"/>
              </a:lnSpc>
              <a:buFont typeface="Wingdings" pitchFamily="2" charset="2"/>
              <a:buNone/>
              <a:defRPr/>
            </a:pPr>
            <a:r>
              <a:rPr lang="en-US" sz="2400" b="1"/>
              <a:t>Director, Addiction Psychiatry Fellowship Program</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(808) 433-6566</a:t>
            </a:r>
          </a:p>
          <a:p>
            <a:pPr eaLnBrk="1" hangingPunct="1">
              <a:lnSpc>
                <a:spcPct val="90000"/>
              </a:lnSpc>
              <a:buFont typeface="Wingdings" pitchFamily="2" charset="2"/>
              <a:buNone/>
              <a:defRPr/>
            </a:pPr>
            <a:r>
              <a:rPr lang="en-US" sz="2400" b="1"/>
              <a:t>john.j.stasinos@us.army.mil</a:t>
            </a:r>
          </a:p>
        </p:txBody>
      </p:sp>
      <p:pic>
        <p:nvPicPr>
          <p:cNvPr id="175108" name="Picture 6" descr="Combat Psychiatrist"/>
          <p:cNvPicPr>
            <a:picLocks noGrp="1" noChangeAspect="1" noChangeArrowheads="1"/>
          </p:cNvPicPr>
          <p:nvPr>
            <p:ph sz="half" idx="1"/>
          </p:nvPr>
        </p:nvPicPr>
        <p:blipFill>
          <a:blip r:embed="rId2"/>
          <a:srcRect/>
          <a:stretch>
            <a:fillRect/>
          </a:stretch>
        </p:blipFill>
        <p:spPr>
          <a:xfrm>
            <a:off x="779463" y="1600200"/>
            <a:ext cx="339407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1"/>
          </p:nvPr>
        </p:nvSpPr>
        <p:spPr>
          <a:noFill/>
        </p:spPr>
        <p:txBody>
          <a:bodyPr/>
          <a:lstStyle/>
          <a:p>
            <a:fld id="{9FE73D47-5C96-4F6C-A43C-8BC05D43AE10}" type="slidenum">
              <a:rPr lang="en-US" smtClean="0">
                <a:cs typeface="Arial" charset="0"/>
              </a:rPr>
              <a:pPr/>
              <a:t>7</a:t>
            </a:fld>
            <a:endParaRPr lang="en-US" smtClean="0">
              <a:cs typeface="Arial" charset="0"/>
            </a:endParaRPr>
          </a:p>
        </p:txBody>
      </p:sp>
      <p:sp>
        <p:nvSpPr>
          <p:cNvPr id="155650" name="Rectangle 2"/>
          <p:cNvSpPr>
            <a:spLocks noGrp="1" noRot="1" noChangeArrowheads="1"/>
          </p:cNvSpPr>
          <p:nvPr>
            <p:ph type="title"/>
          </p:nvPr>
        </p:nvSpPr>
        <p:spPr/>
        <p:txBody>
          <a:bodyPr/>
          <a:lstStyle/>
          <a:p>
            <a:pPr eaLnBrk="1" hangingPunct="1">
              <a:defRPr/>
            </a:pPr>
            <a:r>
              <a:rPr lang="en-US">
                <a:solidFill>
                  <a:schemeClr val="hlink"/>
                </a:solidFill>
              </a:rPr>
              <a:t>Chemical Addiction </a:t>
            </a:r>
            <a:br>
              <a:rPr lang="en-US">
                <a:solidFill>
                  <a:schemeClr val="hlink"/>
                </a:solidFill>
              </a:rPr>
            </a:br>
            <a:r>
              <a:rPr lang="en-US">
                <a:solidFill>
                  <a:schemeClr val="hlink"/>
                </a:solidFill>
              </a:rPr>
              <a:t>Treatment Services</a:t>
            </a:r>
          </a:p>
        </p:txBody>
      </p:sp>
      <p:sp>
        <p:nvSpPr>
          <p:cNvPr id="155651" name="Rectangle 3"/>
          <p:cNvSpPr>
            <a:spLocks noGrp="1" noChangeArrowheads="1"/>
          </p:cNvSpPr>
          <p:nvPr>
            <p:ph type="body" idx="1"/>
          </p:nvPr>
        </p:nvSpPr>
        <p:spPr>
          <a:xfrm>
            <a:off x="762000" y="1925638"/>
            <a:ext cx="7639050" cy="4170362"/>
          </a:xfrm>
        </p:spPr>
        <p:txBody>
          <a:bodyPr/>
          <a:lstStyle/>
          <a:p>
            <a:pPr eaLnBrk="1" hangingPunct="1">
              <a:lnSpc>
                <a:spcPct val="69000"/>
              </a:lnSpc>
              <a:defRPr/>
            </a:pPr>
            <a:r>
              <a:rPr lang="en-US" b="1"/>
              <a:t>Mission - Treatment: </a:t>
            </a:r>
          </a:p>
          <a:p>
            <a:pPr eaLnBrk="1" hangingPunct="1">
              <a:lnSpc>
                <a:spcPct val="69000"/>
              </a:lnSpc>
              <a:defRPr/>
            </a:pPr>
            <a:r>
              <a:rPr lang="en-US" b="1"/>
              <a:t>Provide substance abuse treatment services to enhance combat readiness, fitness, &amp; effectiveness of total force.</a:t>
            </a:r>
          </a:p>
          <a:p>
            <a:pPr lvl="1" eaLnBrk="1" hangingPunct="1">
              <a:lnSpc>
                <a:spcPct val="69000"/>
              </a:lnSpc>
              <a:defRPr/>
            </a:pPr>
            <a:r>
              <a:rPr lang="en-US" b="1"/>
              <a:t>Army, Navy, Air Force, Marine Corp, &amp; Coast Guard</a:t>
            </a:r>
          </a:p>
          <a:p>
            <a:pPr lvl="1" eaLnBrk="1" hangingPunct="1">
              <a:lnSpc>
                <a:spcPct val="69000"/>
              </a:lnSpc>
              <a:defRPr/>
            </a:pPr>
            <a:r>
              <a:rPr lang="en-US" b="1"/>
              <a:t>Family members</a:t>
            </a:r>
          </a:p>
          <a:p>
            <a:pPr lvl="1" eaLnBrk="1" hangingPunct="1">
              <a:lnSpc>
                <a:spcPct val="69000"/>
              </a:lnSpc>
              <a:defRPr/>
            </a:pPr>
            <a:r>
              <a:rPr lang="en-US" b="1"/>
              <a:t>Retirees</a:t>
            </a:r>
          </a:p>
          <a:p>
            <a:pPr lvl="1" eaLnBrk="1" hangingPunct="1">
              <a:lnSpc>
                <a:spcPct val="69000"/>
              </a:lnSpc>
              <a:defRPr/>
            </a:pPr>
            <a:r>
              <a:rPr lang="en-US" b="1"/>
              <a:t>DoD civilian employees</a:t>
            </a:r>
          </a:p>
          <a:p>
            <a:pPr lvl="1" eaLnBrk="1" hangingPunct="1">
              <a:lnSpc>
                <a:spcPct val="69000"/>
              </a:lnSpc>
              <a:defRPr/>
            </a:pPr>
            <a:r>
              <a:rPr lang="en-US" b="1"/>
              <a:t>Catchment area: Pacific Basin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p:spPr>
        <p:txBody>
          <a:bodyPr/>
          <a:lstStyle/>
          <a:p>
            <a:fld id="{FD1B6771-5837-4215-BDB3-D5FEAB45A178}" type="slidenum">
              <a:rPr lang="en-US" smtClean="0">
                <a:cs typeface="Arial" charset="0"/>
              </a:rPr>
              <a:pPr/>
              <a:t>8</a:t>
            </a:fld>
            <a:endParaRPr lang="en-US" smtClean="0">
              <a:cs typeface="Arial" charset="0"/>
            </a:endParaRPr>
          </a:p>
        </p:txBody>
      </p:sp>
      <p:sp>
        <p:nvSpPr>
          <p:cNvPr id="159746" name="Rectangle 2"/>
          <p:cNvSpPr>
            <a:spLocks noGrp="1" noRot="1" noChangeArrowheads="1"/>
          </p:cNvSpPr>
          <p:nvPr>
            <p:ph type="title"/>
          </p:nvPr>
        </p:nvSpPr>
        <p:spPr/>
        <p:txBody>
          <a:bodyPr/>
          <a:lstStyle/>
          <a:p>
            <a:pPr eaLnBrk="1" hangingPunct="1">
              <a:defRPr/>
            </a:pPr>
            <a:r>
              <a:rPr lang="en-US">
                <a:solidFill>
                  <a:schemeClr val="hlink"/>
                </a:solidFill>
              </a:rPr>
              <a:t>Chemical Addiction </a:t>
            </a:r>
            <a:br>
              <a:rPr lang="en-US">
                <a:solidFill>
                  <a:schemeClr val="hlink"/>
                </a:solidFill>
              </a:rPr>
            </a:br>
            <a:r>
              <a:rPr lang="en-US">
                <a:solidFill>
                  <a:schemeClr val="hlink"/>
                </a:solidFill>
              </a:rPr>
              <a:t>Treatment Services</a:t>
            </a:r>
          </a:p>
        </p:txBody>
      </p:sp>
      <p:sp>
        <p:nvSpPr>
          <p:cNvPr id="159747" name="Rectangle 3"/>
          <p:cNvSpPr>
            <a:spLocks noGrp="1" noChangeArrowheads="1"/>
          </p:cNvSpPr>
          <p:nvPr>
            <p:ph type="body" idx="1"/>
          </p:nvPr>
        </p:nvSpPr>
        <p:spPr>
          <a:xfrm>
            <a:off x="762000" y="1925638"/>
            <a:ext cx="7639050" cy="4170362"/>
          </a:xfrm>
        </p:spPr>
        <p:txBody>
          <a:bodyPr/>
          <a:lstStyle/>
          <a:p>
            <a:pPr eaLnBrk="1" hangingPunct="1">
              <a:lnSpc>
                <a:spcPct val="69000"/>
              </a:lnSpc>
              <a:defRPr/>
            </a:pPr>
            <a:r>
              <a:rPr lang="en-US" b="1"/>
              <a:t>Mission - Education: </a:t>
            </a:r>
          </a:p>
          <a:p>
            <a:pPr eaLnBrk="1" hangingPunct="1">
              <a:lnSpc>
                <a:spcPct val="69000"/>
              </a:lnSpc>
              <a:defRPr/>
            </a:pPr>
            <a:r>
              <a:rPr lang="en-US" b="1"/>
              <a:t>Train clinicians in comprehensive assessment &amp; care of patients with substance use disorders</a:t>
            </a:r>
          </a:p>
          <a:p>
            <a:pPr lvl="1" eaLnBrk="1" hangingPunct="1">
              <a:lnSpc>
                <a:spcPct val="69000"/>
              </a:lnSpc>
              <a:defRPr/>
            </a:pPr>
            <a:r>
              <a:rPr lang="en-US" b="1"/>
              <a:t>Medical Students</a:t>
            </a:r>
          </a:p>
          <a:p>
            <a:pPr lvl="1" eaLnBrk="1" hangingPunct="1">
              <a:lnSpc>
                <a:spcPct val="69000"/>
              </a:lnSpc>
              <a:defRPr/>
            </a:pPr>
            <a:r>
              <a:rPr lang="en-US" b="1"/>
              <a:t>Resident trainees at Tripler AMC</a:t>
            </a:r>
          </a:p>
          <a:p>
            <a:pPr lvl="2" eaLnBrk="1" hangingPunct="1">
              <a:lnSpc>
                <a:spcPct val="69000"/>
              </a:lnSpc>
              <a:defRPr/>
            </a:pPr>
            <a:r>
              <a:rPr lang="en-US" b="1"/>
              <a:t>Psychiatry Residency Program</a:t>
            </a:r>
          </a:p>
          <a:p>
            <a:pPr lvl="2" eaLnBrk="1" hangingPunct="1">
              <a:lnSpc>
                <a:spcPct val="69000"/>
              </a:lnSpc>
              <a:defRPr/>
            </a:pPr>
            <a:r>
              <a:rPr lang="en-US" b="1"/>
              <a:t>Family Practice Residency Program</a:t>
            </a:r>
          </a:p>
          <a:p>
            <a:pPr lvl="1" eaLnBrk="1" hangingPunct="1">
              <a:lnSpc>
                <a:spcPct val="69000"/>
              </a:lnSpc>
              <a:defRPr/>
            </a:pPr>
            <a:r>
              <a:rPr lang="en-US" b="1"/>
              <a:t>Addiction Psychiatry Fellowship Program</a:t>
            </a:r>
          </a:p>
          <a:p>
            <a:pPr lvl="2" eaLnBrk="1" hangingPunct="1">
              <a:lnSpc>
                <a:spcPct val="69000"/>
              </a:lnSpc>
              <a:defRPr/>
            </a:pPr>
            <a:r>
              <a:rPr lang="en-US" b="1"/>
              <a:t>Tripler Army Medical Center</a:t>
            </a:r>
          </a:p>
          <a:p>
            <a:pPr lvl="2" eaLnBrk="1" hangingPunct="1">
              <a:lnSpc>
                <a:spcPct val="69000"/>
              </a:lnSpc>
              <a:defRPr/>
            </a:pPr>
            <a:r>
              <a:rPr lang="en-US" b="1"/>
              <a:t>University of Hawaii</a:t>
            </a:r>
          </a:p>
          <a:p>
            <a:pPr lvl="1" eaLnBrk="1" hangingPunct="1">
              <a:lnSpc>
                <a:spcPct val="69000"/>
              </a:lnSpc>
              <a:defRPr/>
            </a:pPr>
            <a:endParaRPr lang="en-US"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p:spPr>
        <p:txBody>
          <a:bodyPr/>
          <a:lstStyle/>
          <a:p>
            <a:fld id="{69A0D37E-F271-44EB-BF32-D8BBB4EA947E}" type="slidenum">
              <a:rPr lang="en-US" smtClean="0">
                <a:cs typeface="Arial" charset="0"/>
              </a:rPr>
              <a:pPr/>
              <a:t>9</a:t>
            </a:fld>
            <a:endParaRPr lang="en-US" smtClean="0">
              <a:cs typeface="Arial" charset="0"/>
            </a:endParaRPr>
          </a:p>
        </p:txBody>
      </p:sp>
      <p:sp>
        <p:nvSpPr>
          <p:cNvPr id="99330" name="Rectangle 2"/>
          <p:cNvSpPr>
            <a:spLocks noGrp="1" noRot="1" noChangeArrowheads="1"/>
          </p:cNvSpPr>
          <p:nvPr>
            <p:ph type="title"/>
          </p:nvPr>
        </p:nvSpPr>
        <p:spPr>
          <a:xfrm>
            <a:off x="457200" y="533400"/>
            <a:ext cx="8229600" cy="1143000"/>
          </a:xfrm>
        </p:spPr>
        <p:txBody>
          <a:bodyPr/>
          <a:lstStyle/>
          <a:p>
            <a:pPr eaLnBrk="1" hangingPunct="1">
              <a:defRPr/>
            </a:pPr>
            <a:r>
              <a:rPr lang="en-US" sz="4000">
                <a:solidFill>
                  <a:schemeClr val="hlink"/>
                </a:solidFill>
              </a:rPr>
              <a:t>Addiction Psychiatry </a:t>
            </a:r>
            <a:br>
              <a:rPr lang="en-US" sz="4000">
                <a:solidFill>
                  <a:schemeClr val="hlink"/>
                </a:solidFill>
              </a:rPr>
            </a:br>
            <a:r>
              <a:rPr lang="en-US" sz="4000">
                <a:solidFill>
                  <a:schemeClr val="hlink"/>
                </a:solidFill>
              </a:rPr>
              <a:t>Fellowship Program</a:t>
            </a:r>
          </a:p>
        </p:txBody>
      </p:sp>
      <p:sp>
        <p:nvSpPr>
          <p:cNvPr id="99331" name="Rectangle 3"/>
          <p:cNvSpPr>
            <a:spLocks noGrp="1" noChangeArrowheads="1"/>
          </p:cNvSpPr>
          <p:nvPr>
            <p:ph type="body" idx="1"/>
          </p:nvPr>
        </p:nvSpPr>
        <p:spPr>
          <a:xfrm>
            <a:off x="609600" y="2057400"/>
            <a:ext cx="8077200" cy="4297363"/>
          </a:xfrm>
        </p:spPr>
        <p:txBody>
          <a:bodyPr/>
          <a:lstStyle/>
          <a:p>
            <a:pPr eaLnBrk="1" hangingPunct="1">
              <a:lnSpc>
                <a:spcPct val="80000"/>
              </a:lnSpc>
              <a:defRPr/>
            </a:pPr>
            <a:r>
              <a:rPr lang="en-US" b="1"/>
              <a:t>DoD’s only GME program for advanced training in Addiction Psychiatry</a:t>
            </a:r>
          </a:p>
          <a:p>
            <a:pPr eaLnBrk="1" hangingPunct="1">
              <a:lnSpc>
                <a:spcPct val="80000"/>
              </a:lnSpc>
              <a:defRPr/>
            </a:pPr>
            <a:r>
              <a:rPr lang="en-US" b="1"/>
              <a:t>Located at Tripler Army Medical Center on the island of Oahu in Hawaii</a:t>
            </a:r>
          </a:p>
          <a:p>
            <a:pPr eaLnBrk="1" hangingPunct="1">
              <a:lnSpc>
                <a:spcPct val="80000"/>
              </a:lnSpc>
              <a:defRPr/>
            </a:pPr>
            <a:r>
              <a:rPr lang="en-US" b="1"/>
              <a:t>Run in partnership with the University of Hawaii</a:t>
            </a:r>
          </a:p>
          <a:p>
            <a:pPr eaLnBrk="1" hangingPunct="1">
              <a:lnSpc>
                <a:spcPct val="80000"/>
              </a:lnSpc>
              <a:defRPr/>
            </a:pPr>
            <a:r>
              <a:rPr lang="en-US" b="1"/>
              <a:t>Intensive 1-year training program</a:t>
            </a:r>
          </a:p>
          <a:p>
            <a:pPr eaLnBrk="1" hangingPunct="1">
              <a:lnSpc>
                <a:spcPct val="80000"/>
              </a:lnSpc>
              <a:defRPr/>
            </a:pPr>
            <a:r>
              <a:rPr lang="en-US" b="1"/>
              <a:t>Nationally certified by ACGME &amp; RRC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hlink"/>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hlink"/>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996</TotalTime>
  <Words>2756</Words>
  <Application>Microsoft Office PowerPoint</Application>
  <PresentationFormat>On-screen Show (4:3)</PresentationFormat>
  <Paragraphs>551</Paragraphs>
  <Slides>69</Slides>
  <Notes>23</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1</vt:i4>
      </vt:variant>
      <vt:variant>
        <vt:lpstr>Slide Titles</vt:lpstr>
      </vt:variant>
      <vt:variant>
        <vt:i4>69</vt:i4>
      </vt:variant>
    </vt:vector>
  </HeadingPairs>
  <TitlesOfParts>
    <vt:vector size="79" baseType="lpstr">
      <vt:lpstr>Garamond</vt:lpstr>
      <vt:lpstr>Arial</vt:lpstr>
      <vt:lpstr>Wingdings</vt:lpstr>
      <vt:lpstr>Arial Narrow</vt:lpstr>
      <vt:lpstr>Goudy Stout</vt:lpstr>
      <vt:lpstr>Constantia</vt:lpstr>
      <vt:lpstr>Symbol</vt:lpstr>
      <vt:lpstr>Stream</vt:lpstr>
      <vt:lpstr>Stream</vt:lpstr>
      <vt:lpstr>Clip</vt:lpstr>
      <vt:lpstr>Assessment, Diagnosis, &amp; Pharmacologic Treatment of Alcoholism</vt:lpstr>
      <vt:lpstr>ALCOHOL USE DISORDERS</vt:lpstr>
      <vt:lpstr>Disclosures</vt:lpstr>
      <vt:lpstr>Slide 4</vt:lpstr>
      <vt:lpstr>Slide 5</vt:lpstr>
      <vt:lpstr>Slide 6</vt:lpstr>
      <vt:lpstr>Chemical Addiction  Treatment Services</vt:lpstr>
      <vt:lpstr>Chemical Addiction  Treatment Services</vt:lpstr>
      <vt:lpstr>Addiction Psychiatry  Fellowship Program</vt:lpstr>
      <vt:lpstr>Objectives</vt:lpstr>
      <vt:lpstr>Outline</vt:lpstr>
      <vt:lpstr>Epidemiology</vt:lpstr>
      <vt:lpstr>Epidemiology Lifestyle &amp; Mortality</vt:lpstr>
      <vt:lpstr>Epidemiology  Morbidity/Complications</vt:lpstr>
      <vt:lpstr>EtOH Use Disorders</vt:lpstr>
      <vt:lpstr>Continuum of Alcohol Use</vt:lpstr>
      <vt:lpstr>At-Risk Use</vt:lpstr>
      <vt:lpstr>Lifetime Prevalence of EtOH Dependence</vt:lpstr>
      <vt:lpstr>EtOH Intoxication Diagnostic Criteria</vt:lpstr>
      <vt:lpstr>Slide 20</vt:lpstr>
      <vt:lpstr>Blood EtOH Levels</vt:lpstr>
      <vt:lpstr>Slide 22</vt:lpstr>
      <vt:lpstr>EtOH Withdrawal Diagnostic Criteria</vt:lpstr>
      <vt:lpstr>EtOH Abuse Diagnostic Criteria</vt:lpstr>
      <vt:lpstr>EtOH Dependence Diagnostic Criteria</vt:lpstr>
      <vt:lpstr>1 Standard Drink = 0.015 ug/dl</vt:lpstr>
      <vt:lpstr>EtOH Content</vt:lpstr>
      <vt:lpstr>Pharmacodynamics of EtOH</vt:lpstr>
      <vt:lpstr>Pharmacokinetics of EtOH</vt:lpstr>
      <vt:lpstr>Blood EtOH Levels</vt:lpstr>
      <vt:lpstr>Factors Affecting the Rate of  Ethanol Elimination</vt:lpstr>
      <vt:lpstr>Short-Term Effects</vt:lpstr>
      <vt:lpstr>Long-term Effects</vt:lpstr>
      <vt:lpstr>Why do they do what they do when they know what they know?...</vt:lpstr>
      <vt:lpstr>EtOH Dependence is a Brain Disease</vt:lpstr>
      <vt:lpstr>Screening for EtOH Use Disorders</vt:lpstr>
      <vt:lpstr>Referral Sources</vt:lpstr>
      <vt:lpstr>Assessment of EtOH Use Disorders</vt:lpstr>
      <vt:lpstr>Clinical Interview</vt:lpstr>
      <vt:lpstr>Clinical Interview  Nutritional Supplements</vt:lpstr>
      <vt:lpstr>Clinical Interview Trends in Co-morbidity</vt:lpstr>
      <vt:lpstr>Clinical Interview M.D.’s Role</vt:lpstr>
      <vt:lpstr>Clinical Interview Patient’s Role</vt:lpstr>
      <vt:lpstr>The Bad Patient</vt:lpstr>
      <vt:lpstr>Clinical Interview</vt:lpstr>
      <vt:lpstr>Clinical Interview of Patient</vt:lpstr>
      <vt:lpstr>Clinical Interview of Patient with EtOH Use Disorder</vt:lpstr>
      <vt:lpstr>Clinical Interview  Techniques</vt:lpstr>
      <vt:lpstr>Slide 49</vt:lpstr>
      <vt:lpstr>Mental Status Examination</vt:lpstr>
      <vt:lpstr>Physical Examination</vt:lpstr>
      <vt:lpstr>Physical Examination</vt:lpstr>
      <vt:lpstr>Laboratory Studies</vt:lpstr>
      <vt:lpstr>Biomarkers: GGT</vt:lpstr>
      <vt:lpstr>Biomarkers: CDT</vt:lpstr>
      <vt:lpstr>Biomarkers</vt:lpstr>
      <vt:lpstr>Biomarkers</vt:lpstr>
      <vt:lpstr>Phases of Treatment</vt:lpstr>
      <vt:lpstr>Treatment Priorities</vt:lpstr>
      <vt:lpstr>Rehabilitation</vt:lpstr>
      <vt:lpstr>Rehabilitation (ASAM)</vt:lpstr>
      <vt:lpstr>Interface of Resources</vt:lpstr>
      <vt:lpstr>Pharmacotherapies (see Russ Hicks for details)</vt:lpstr>
      <vt:lpstr>Caveats About Rehabilitation</vt:lpstr>
      <vt:lpstr>Summary</vt:lpstr>
      <vt:lpstr>Summary</vt:lpstr>
      <vt:lpstr>Resources/Regulations</vt:lpstr>
      <vt:lpstr>Slide 68</vt:lpstr>
      <vt:lpstr>Contact Information</vt:lpstr>
    </vt:vector>
  </TitlesOfParts>
  <Company>Tripler Army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Medical  Management of  ALCOHOL WITHDRAWAL</dc:title>
  <dc:creator>ARMY</dc:creator>
  <cp:lastModifiedBy>Jim Cucurull</cp:lastModifiedBy>
  <cp:revision>46</cp:revision>
  <dcterms:created xsi:type="dcterms:W3CDTF">2008-03-18T04:49:27Z</dcterms:created>
  <dcterms:modified xsi:type="dcterms:W3CDTF">2018-12-23T21:00:45Z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0x010100F56B608DEBA70D40B3D96005E21237CB</vt:lpwstr>
  </property>
</Properties>
</file>